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m" ContentType="application/vnd.ms-excel.sheet.macroEnabled.12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719" r:id="rId1"/>
  </p:sldMasterIdLst>
  <p:notesMasterIdLst>
    <p:notesMasterId r:id="rId33"/>
  </p:notesMasterIdLst>
  <p:handoutMasterIdLst>
    <p:handoutMasterId r:id="rId34"/>
  </p:handoutMasterIdLst>
  <p:sldIdLst>
    <p:sldId id="389" r:id="rId2"/>
    <p:sldId id="433" r:id="rId3"/>
    <p:sldId id="434" r:id="rId4"/>
    <p:sldId id="536" r:id="rId5"/>
    <p:sldId id="391" r:id="rId6"/>
    <p:sldId id="509" r:id="rId7"/>
    <p:sldId id="538" r:id="rId8"/>
    <p:sldId id="510" r:id="rId9"/>
    <p:sldId id="539" r:id="rId10"/>
    <p:sldId id="529" r:id="rId11"/>
    <p:sldId id="511" r:id="rId12"/>
    <p:sldId id="532" r:id="rId13"/>
    <p:sldId id="513" r:id="rId14"/>
    <p:sldId id="542" r:id="rId15"/>
    <p:sldId id="515" r:id="rId16"/>
    <p:sldId id="514" r:id="rId17"/>
    <p:sldId id="543" r:id="rId18"/>
    <p:sldId id="544" r:id="rId19"/>
    <p:sldId id="545" r:id="rId20"/>
    <p:sldId id="533" r:id="rId21"/>
    <p:sldId id="517" r:id="rId22"/>
    <p:sldId id="519" r:id="rId23"/>
    <p:sldId id="541" r:id="rId24"/>
    <p:sldId id="423" r:id="rId25"/>
    <p:sldId id="420" r:id="rId26"/>
    <p:sldId id="498" r:id="rId27"/>
    <p:sldId id="501" r:id="rId28"/>
    <p:sldId id="505" r:id="rId29"/>
    <p:sldId id="408" r:id="rId30"/>
    <p:sldId id="537" r:id="rId31"/>
    <p:sldId id="384" r:id="rId32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riam Walther" initials="MW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6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47" d="100"/>
          <a:sy n="147" d="100"/>
        </p:scale>
        <p:origin x="-1088" y="888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24" d="100"/>
          <a:sy n="124" d="100"/>
        </p:scale>
        <p:origin x="-27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_mit_Makros1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_mit_Makros2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_mit_Makros3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cat>
            <c:strRef>
              <c:f>Blatt1!$A$2:$A$6</c:f>
              <c:strCache>
                <c:ptCount val="5"/>
                <c:pt idx="0">
                  <c:v>Sonstiges</c:v>
                </c:pt>
                <c:pt idx="1">
                  <c:v>Soziale Themen</c:v>
                </c:pt>
                <c:pt idx="2">
                  <c:v>chron. Erkr. / Behinderungen</c:v>
                </c:pt>
                <c:pt idx="3">
                  <c:v>Psych. Erkrankungen</c:v>
                </c:pt>
                <c:pt idx="4">
                  <c:v>Alkohol-/Sucht</c:v>
                </c:pt>
              </c:strCache>
            </c:strRef>
          </c:cat>
          <c:val>
            <c:numRef>
              <c:f>Blatt1!$B$2:$B$6</c:f>
              <c:numCache>
                <c:formatCode>General</c:formatCode>
                <c:ptCount val="5"/>
                <c:pt idx="0">
                  <c:v>3.5</c:v>
                </c:pt>
                <c:pt idx="1">
                  <c:v>3</c:v>
                </c:pt>
                <c:pt idx="2">
                  <c:v>9</c:v>
                </c:pt>
                <c:pt idx="3">
                  <c:v>12</c:v>
                </c:pt>
                <c:pt idx="4">
                  <c:v>73</c:v>
                </c:pt>
              </c:numCache>
            </c:numRef>
          </c:val>
        </c:ser>
        <c:ser>
          <c:idx val="1"/>
          <c:order val="1"/>
          <c:tx>
            <c:strRef>
              <c:f>Blatt1!$C$1</c:f>
              <c:strCache>
                <c:ptCount val="1"/>
                <c:pt idx="0">
                  <c:v>Spalte1</c:v>
                </c:pt>
              </c:strCache>
            </c:strRef>
          </c:tx>
          <c:invertIfNegative val="0"/>
          <c:cat>
            <c:strRef>
              <c:f>Blatt1!$A$2:$A$6</c:f>
              <c:strCache>
                <c:ptCount val="5"/>
                <c:pt idx="0">
                  <c:v>Sonstiges</c:v>
                </c:pt>
                <c:pt idx="1">
                  <c:v>Soziale Themen</c:v>
                </c:pt>
                <c:pt idx="2">
                  <c:v>chron. Erkr. / Behinderungen</c:v>
                </c:pt>
                <c:pt idx="3">
                  <c:v>Psych. Erkrankungen</c:v>
                </c:pt>
                <c:pt idx="4">
                  <c:v>Alkohol-/Sucht</c:v>
                </c:pt>
              </c:strCache>
            </c:strRef>
          </c:cat>
          <c:val>
            <c:numRef>
              <c:f>Blatt1!$C$2:$C$6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Blatt1!$D$1</c:f>
              <c:strCache>
                <c:ptCount val="1"/>
                <c:pt idx="0">
                  <c:v>Spalte2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Blatt1!$A$2:$A$6</c:f>
              <c:strCache>
                <c:ptCount val="5"/>
                <c:pt idx="0">
                  <c:v>Sonstiges</c:v>
                </c:pt>
                <c:pt idx="1">
                  <c:v>Soziale Themen</c:v>
                </c:pt>
                <c:pt idx="2">
                  <c:v>chron. Erkr. / Behinderungen</c:v>
                </c:pt>
                <c:pt idx="3">
                  <c:v>Psych. Erkrankungen</c:v>
                </c:pt>
                <c:pt idx="4">
                  <c:v>Alkohol-/Sucht</c:v>
                </c:pt>
              </c:strCache>
            </c:strRef>
          </c:cat>
          <c:val>
            <c:numRef>
              <c:f>Blatt1!$D$2:$D$6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4926720"/>
        <c:axId val="155450736"/>
      </c:barChart>
      <c:catAx>
        <c:axId val="4926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98" b="0" i="0"/>
            </a:pPr>
            <a:endParaRPr lang="de-DE"/>
          </a:p>
        </c:txPr>
        <c:crossAx val="155450736"/>
        <c:crosses val="autoZero"/>
        <c:auto val="1"/>
        <c:lblAlgn val="ctr"/>
        <c:lblOffset val="100"/>
        <c:noMultiLvlLbl val="0"/>
      </c:catAx>
      <c:valAx>
        <c:axId val="15545073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4926720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798" b="1" i="0">
          <a:solidFill>
            <a:srgbClr val="660066"/>
          </a:solidFill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204"/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Blatt1!$A$2:$A$7</c:f>
              <c:strCache>
                <c:ptCount val="6"/>
                <c:pt idx="0">
                  <c:v> Filme/TV-Sendungen</c:v>
                </c:pt>
                <c:pt idx="1">
                  <c:v>Zeitschriften/Bücher</c:v>
                </c:pt>
                <c:pt idx="2">
                  <c:v>Lehrveranstaltungen/Praktika</c:v>
                </c:pt>
                <c:pt idx="3">
                  <c:v>Erzählungen v. Freunden/Familie</c:v>
                </c:pt>
                <c:pt idx="4">
                  <c:v>Ärzte/Therapeuten</c:v>
                </c:pt>
                <c:pt idx="5">
                  <c:v>eigene Erfahrung</c:v>
                </c:pt>
              </c:strCache>
            </c:strRef>
          </c:cat>
          <c:val>
            <c:numRef>
              <c:f>Blatt1!$B$2:$B$7</c:f>
              <c:numCache>
                <c:formatCode>General</c:formatCode>
                <c:ptCount val="6"/>
                <c:pt idx="0">
                  <c:v>73.5</c:v>
                </c:pt>
                <c:pt idx="1">
                  <c:v>52</c:v>
                </c:pt>
                <c:pt idx="2">
                  <c:v>44</c:v>
                </c:pt>
                <c:pt idx="3">
                  <c:v>37</c:v>
                </c:pt>
                <c:pt idx="4">
                  <c:v>28</c:v>
                </c:pt>
                <c:pt idx="5">
                  <c:v>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872192"/>
        <c:axId val="156345136"/>
      </c:barChart>
      <c:catAx>
        <c:axId val="15687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4" b="1" i="0" u="none" cap="none"/>
            </a:pPr>
            <a:endParaRPr lang="de-DE"/>
          </a:p>
        </c:txPr>
        <c:crossAx val="156345136"/>
        <c:crosses val="autoZero"/>
        <c:auto val="1"/>
        <c:lblAlgn val="ctr"/>
        <c:lblOffset val="100"/>
        <c:noMultiLvlLbl val="0"/>
      </c:catAx>
      <c:valAx>
        <c:axId val="156345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6872192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txPr>
    <a:bodyPr/>
    <a:lstStyle/>
    <a:p>
      <a:pPr>
        <a:defRPr sz="1807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921624936257"/>
          <c:y val="2.9730823559287099E-2"/>
          <c:w val="0.86667080202451496"/>
          <c:h val="0.47806295332264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Blatt1!$A$2:$A$10</c:f>
              <c:strCache>
                <c:ptCount val="9"/>
                <c:pt idx="0">
                  <c:v>über eigene Situation reden</c:v>
                </c:pt>
                <c:pt idx="1">
                  <c:v>hören, wie andere damit umgehen</c:v>
                </c:pt>
                <c:pt idx="2">
                  <c:v>erleben, dass es andere m. gleicher Betroffenheit gibt</c:v>
                </c:pt>
                <c:pt idx="3">
                  <c:v>gem. üben, besser m. d. Situation umzugehen</c:v>
                </c:pt>
                <c:pt idx="4">
                  <c:v>g. versuchen, Verhältnisse zu ändern</c:v>
                </c:pt>
                <c:pt idx="5">
                  <c:v>anderen helfen, besser klar zu kommen</c:v>
                </c:pt>
                <c:pt idx="6">
                  <c:v>neue Leute kennenlernen</c:v>
                </c:pt>
                <c:pt idx="7">
                  <c:v>g. etwas z. Vergnügen unternehmen</c:v>
                </c:pt>
                <c:pt idx="8">
                  <c:v>g. Situation i. d.Öffentlichkeit bekannt machen</c:v>
                </c:pt>
              </c:strCache>
            </c:strRef>
          </c:cat>
          <c:val>
            <c:numRef>
              <c:f>Blatt1!$B$2:$B$10</c:f>
              <c:numCache>
                <c:formatCode>General</c:formatCode>
                <c:ptCount val="9"/>
                <c:pt idx="0">
                  <c:v>90.5</c:v>
                </c:pt>
                <c:pt idx="1">
                  <c:v>83</c:v>
                </c:pt>
                <c:pt idx="2">
                  <c:v>77</c:v>
                </c:pt>
                <c:pt idx="3">
                  <c:v>67</c:v>
                </c:pt>
                <c:pt idx="4">
                  <c:v>65.5</c:v>
                </c:pt>
                <c:pt idx="5">
                  <c:v>40</c:v>
                </c:pt>
                <c:pt idx="6">
                  <c:v>28.5</c:v>
                </c:pt>
                <c:pt idx="7">
                  <c:v>22</c:v>
                </c:pt>
                <c:pt idx="8">
                  <c:v>21.5</c:v>
                </c:pt>
              </c:numCache>
            </c:numRef>
          </c:val>
        </c:ser>
        <c:ser>
          <c:idx val="1"/>
          <c:order val="1"/>
          <c:tx>
            <c:strRef>
              <c:f>Blatt1!$C$1</c:f>
              <c:strCache>
                <c:ptCount val="1"/>
                <c:pt idx="0">
                  <c:v>Spalte1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Blatt1!$A$2:$A$10</c:f>
              <c:strCache>
                <c:ptCount val="9"/>
                <c:pt idx="0">
                  <c:v>über eigene Situation reden</c:v>
                </c:pt>
                <c:pt idx="1">
                  <c:v>hören, wie andere damit umgehen</c:v>
                </c:pt>
                <c:pt idx="2">
                  <c:v>erleben, dass es andere m. gleicher Betroffenheit gibt</c:v>
                </c:pt>
                <c:pt idx="3">
                  <c:v>gem. üben, besser m. d. Situation umzugehen</c:v>
                </c:pt>
                <c:pt idx="4">
                  <c:v>g. versuchen, Verhältnisse zu ändern</c:v>
                </c:pt>
                <c:pt idx="5">
                  <c:v>anderen helfen, besser klar zu kommen</c:v>
                </c:pt>
                <c:pt idx="6">
                  <c:v>neue Leute kennenlernen</c:v>
                </c:pt>
                <c:pt idx="7">
                  <c:v>g. etwas z. Vergnügen unternehmen</c:v>
                </c:pt>
                <c:pt idx="8">
                  <c:v>g. Situation i. d.Öffentlichkeit bekannt machen</c:v>
                </c:pt>
              </c:strCache>
            </c:strRef>
          </c:cat>
          <c:val>
            <c:numRef>
              <c:f>Blatt1!$C$2:$C$10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Blatt1!$D$1</c:f>
              <c:strCache>
                <c:ptCount val="1"/>
                <c:pt idx="0">
                  <c:v>Spalte2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Blatt1!$A$2:$A$10</c:f>
              <c:strCache>
                <c:ptCount val="9"/>
                <c:pt idx="0">
                  <c:v>über eigene Situation reden</c:v>
                </c:pt>
                <c:pt idx="1">
                  <c:v>hören, wie andere damit umgehen</c:v>
                </c:pt>
                <c:pt idx="2">
                  <c:v>erleben, dass es andere m. gleicher Betroffenheit gibt</c:v>
                </c:pt>
                <c:pt idx="3">
                  <c:v>gem. üben, besser m. d. Situation umzugehen</c:v>
                </c:pt>
                <c:pt idx="4">
                  <c:v>g. versuchen, Verhältnisse zu ändern</c:v>
                </c:pt>
                <c:pt idx="5">
                  <c:v>anderen helfen, besser klar zu kommen</c:v>
                </c:pt>
                <c:pt idx="6">
                  <c:v>neue Leute kennenlernen</c:v>
                </c:pt>
                <c:pt idx="7">
                  <c:v>g. etwas z. Vergnügen unternehmen</c:v>
                </c:pt>
                <c:pt idx="8">
                  <c:v>g. Situation i. d.Öffentlichkeit bekannt machen</c:v>
                </c:pt>
              </c:strCache>
            </c:strRef>
          </c:cat>
          <c:val>
            <c:numRef>
              <c:f>Blatt1!$D$2:$D$10</c:f>
              <c:numCache>
                <c:formatCode>General</c:formatCode>
                <c:ptCount val="9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56019640"/>
        <c:axId val="156443848"/>
      </c:barChart>
      <c:catAx>
        <c:axId val="156019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660066"/>
                </a:solidFill>
              </a:defRPr>
            </a:pPr>
            <a:endParaRPr lang="de-DE"/>
          </a:p>
        </c:txPr>
        <c:crossAx val="156443848"/>
        <c:crosses val="autoZero"/>
        <c:auto val="1"/>
        <c:lblAlgn val="ctr"/>
        <c:lblOffset val="100"/>
        <c:noMultiLvlLbl val="0"/>
      </c:catAx>
      <c:valAx>
        <c:axId val="156443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kern="1200" baseline="0"/>
            </a:pPr>
            <a:endParaRPr lang="de-DE"/>
          </a:p>
        </c:txPr>
        <c:crossAx val="156019640"/>
        <c:crosses val="autoZero"/>
        <c:crossBetween val="between"/>
        <c:majorUnit val="25"/>
      </c:valAx>
      <c:spPr>
        <a:noFill/>
        <a:ln w="25397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5-11T09:13:12.679" idx="1">
    <p:pos x="10" y="10"/>
    <p:text>animieren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D3016F-1C01-4C4C-AD08-2C3B7573EB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7668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B724220-B512-A54F-BDBB-291EF990AB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9614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401146-16AD-854C-A801-8117A0401C58}" type="slidenum">
              <a:rPr lang="de-DE" sz="1200"/>
              <a:pPr/>
              <a:t>2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493304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DE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B4FDF9-E80E-D545-B853-B87F995517BA}" type="slidenum">
              <a:rPr lang="de-DE" sz="1200">
                <a:latin typeface="Lucida Sans Unicode" charset="0"/>
              </a:rPr>
              <a:pPr/>
              <a:t>12</a:t>
            </a:fld>
            <a:endParaRPr lang="de-DE" sz="1200">
              <a:latin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043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durchweg stimmige Antworten</a:t>
            </a:r>
          </a:p>
          <a:p>
            <a:endParaRPr lang="de-DE">
              <a:ea typeface="ＭＳ Ｐゴシック" charset="0"/>
              <a:cs typeface="ＭＳ Ｐゴシック" charset="0"/>
            </a:endParaRPr>
          </a:p>
          <a:p>
            <a:r>
              <a:rPr lang="de-DE">
                <a:ea typeface="ＭＳ Ｐゴシック" charset="0"/>
                <a:cs typeface="ＭＳ Ｐゴシック" charset="0"/>
              </a:rPr>
              <a:t>Erfahrungsaustausch, ermutigen, Kraft geben, Empathie. „lernen über Gefühle zu sprechen, Dinge zu benennen“</a:t>
            </a:r>
          </a:p>
          <a:p>
            <a:endParaRPr lang="de-DE" b="1">
              <a:solidFill>
                <a:srgbClr val="660066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E5B81F-BED4-E94B-8A8F-B1E2E4EEC74F}" type="slidenum">
              <a:rPr lang="de-DE" sz="1200"/>
              <a:pPr/>
              <a:t>13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921952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ea typeface="ＭＳ Ｐゴシック" charset="0"/>
                <a:cs typeface="ＭＳ Ｐゴシック" charset="0"/>
              </a:rPr>
              <a:t> Missverstände / Unwissen bei wesentlichen konstituierenden Merkmale von Selbsthilfegruppen</a:t>
            </a:r>
          </a:p>
          <a:p>
            <a:endParaRPr lang="de-DE">
              <a:ea typeface="ＭＳ Ｐゴシック" charset="0"/>
              <a:cs typeface="ＭＳ Ｐゴシック" charset="0"/>
            </a:endParaRPr>
          </a:p>
          <a:p>
            <a:r>
              <a:rPr lang="de-DE">
                <a:ea typeface="ＭＳ Ｐゴシック" charset="0"/>
                <a:cs typeface="ＭＳ Ｐゴシック" charset="0"/>
              </a:rPr>
              <a:t>Kommen jetzt zu 2. Einstellungen / Meinungen / (Vor-) Urteile</a:t>
            </a:r>
          </a:p>
          <a:p>
            <a:endParaRPr lang="de-DE"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4D4EFB-CB3F-AD44-9815-154A148E413E}" type="slidenum">
              <a:rPr lang="de-DE" sz="1200"/>
              <a:pPr/>
              <a:t>14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46545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b="1">
              <a:solidFill>
                <a:srgbClr val="660066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endParaRPr lang="de-DE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F1F0D5-5588-394F-A14B-7962925D27D0}" type="slidenum">
              <a:rPr lang="de-DE" sz="1200">
                <a:latin typeface="Lucida Sans Unicode" charset="0"/>
              </a:rPr>
              <a:pPr/>
              <a:t>17</a:t>
            </a:fld>
            <a:endParaRPr lang="de-DE" sz="1200">
              <a:latin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982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Lucida Sans Unicode" charset="0"/>
                <a:ea typeface="ＭＳ Ｐゴシック" charset="0"/>
                <a:cs typeface="ＭＳ Ｐゴシック" charset="0"/>
              </a:rPr>
              <a:t> Austausch ist wichtig – gemeinsames Üben und Arbeiten an der eigenen Situation aber auch</a:t>
            </a:r>
          </a:p>
          <a:p>
            <a:r>
              <a:rPr lang="de-DE">
                <a:latin typeface="Lucida Sans Unicode" charset="0"/>
                <a:ea typeface="ＭＳ Ｐゴシック" charset="0"/>
                <a:cs typeface="ＭＳ Ｐゴシック" charset="0"/>
              </a:rPr>
              <a:t> lösungsorientiert und auf eine positive Veränderung hinarbeiten</a:t>
            </a:r>
          </a:p>
          <a:p>
            <a:endParaRPr lang="de-DE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r>
              <a:rPr lang="de-DE">
                <a:latin typeface="Lucida Sans Unicode" charset="0"/>
                <a:ea typeface="ＭＳ Ｐゴシック" charset="0"/>
                <a:cs typeface="ＭＳ Ｐゴシック" charset="0"/>
              </a:rPr>
              <a:t>Spaß und Vergnügen nicht so wichtig - Verweis auf Frau Zink: Zitat aus Vortrag Goslar oder Jahrbuchartikel</a:t>
            </a:r>
          </a:p>
        </p:txBody>
      </p:sp>
      <p:sp>
        <p:nvSpPr>
          <p:cNvPr id="7475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9EF77A-62AF-9F4D-8B45-B918FF4F771D}" type="slidenum">
              <a:rPr lang="de-DE" sz="1200">
                <a:latin typeface="Lucida Sans Unicode" charset="0"/>
              </a:rPr>
              <a:pPr/>
              <a:t>19</a:t>
            </a:fld>
            <a:endParaRPr lang="de-DE" sz="1200">
              <a:latin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18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Lucida Sans Unicode" charset="0"/>
                <a:ea typeface="ＭＳ Ｐゴシック" charset="0"/>
                <a:cs typeface="ＭＳ Ｐゴシック" charset="0"/>
              </a:rPr>
              <a:t> Austausch ist wichtig – gemeinsames Üben und Arbeiten an der eigenen Situation aber auch</a:t>
            </a:r>
          </a:p>
          <a:p>
            <a:r>
              <a:rPr lang="de-DE">
                <a:latin typeface="Lucida Sans Unicode" charset="0"/>
                <a:ea typeface="ＭＳ Ｐゴシック" charset="0"/>
                <a:cs typeface="ＭＳ Ｐゴシック" charset="0"/>
              </a:rPr>
              <a:t> lösungsorientiert und auf eine positive Veränderung hinarbeiten</a:t>
            </a:r>
          </a:p>
          <a:p>
            <a:endParaRPr lang="de-DE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r>
              <a:rPr lang="de-DE">
                <a:latin typeface="Lucida Sans Unicode" charset="0"/>
                <a:ea typeface="ＭＳ Ｐゴシック" charset="0"/>
                <a:cs typeface="ＭＳ Ｐゴシック" charset="0"/>
              </a:rPr>
              <a:t>Spaß und Vergnügen nicht so wichtig - Verweis auf Frau Zink: Zitat aus Vortrag Goslar oder Jahrbuchartikel</a:t>
            </a:r>
          </a:p>
        </p:txBody>
      </p:sp>
      <p:sp>
        <p:nvSpPr>
          <p:cNvPr id="7577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A75549-690B-BD47-9A76-1207D00EE34A}" type="slidenum">
              <a:rPr lang="de-DE" sz="1200">
                <a:latin typeface="Lucida Sans Unicode" charset="0"/>
              </a:rPr>
              <a:pPr/>
              <a:t>20</a:t>
            </a:fld>
            <a:endParaRPr lang="de-DE" sz="1200">
              <a:latin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71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ea typeface="ＭＳ Ｐゴシック" charset="0"/>
                <a:cs typeface="ＭＳ Ｐゴシック" charset="0"/>
              </a:rPr>
              <a:t>Offene Frage: </a:t>
            </a:r>
            <a:r>
              <a:rPr lang="de-DE" b="1">
                <a:latin typeface="Lucida Sans Unicode" charset="0"/>
                <a:ea typeface="ＭＳ Ｐゴシック" charset="0"/>
                <a:cs typeface="ＭＳ Ｐゴシック" charset="0"/>
              </a:rPr>
              <a:t>Was würden Sie Selbsthilfegruppen raten, damit sie für jüngere Leute attraktiv sind?</a:t>
            </a:r>
          </a:p>
          <a:p>
            <a:r>
              <a:rPr lang="de-DE">
                <a:ea typeface="ＭＳ Ｐゴシック" charset="0"/>
                <a:cs typeface="ＭＳ Ｐゴシック" charset="0"/>
              </a:rPr>
              <a:t>„Werbung, um mehr Bekanntheit zu erlangen und die Vorurteile abzubauen.“</a:t>
            </a:r>
          </a:p>
          <a:p>
            <a:r>
              <a:rPr lang="de-DE">
                <a:ea typeface="ＭＳ Ｐゴシック" charset="0"/>
                <a:cs typeface="ＭＳ Ｐゴシック" charset="0"/>
              </a:rPr>
              <a:t>„Aufklärungsarbeit: ‚es ist nicht peinlich, daran teilzunehmen.’</a:t>
            </a:r>
          </a:p>
          <a:p>
            <a:r>
              <a:rPr lang="de-DE">
                <a:ea typeface="ＭＳ Ｐゴシック" charset="0"/>
                <a:cs typeface="ＭＳ Ｐゴシック" charset="0"/>
              </a:rPr>
              <a:t>„Ein für junge Leute ansprechendes Image kreieren.“</a:t>
            </a:r>
          </a:p>
          <a:p>
            <a:r>
              <a:rPr lang="de-DE">
                <a:ea typeface="ＭＳ Ｐゴシック" charset="0"/>
                <a:cs typeface="ＭＳ Ｐゴシック" charset="0"/>
              </a:rPr>
              <a:t>„Selbstbewusst auftreten.“</a:t>
            </a:r>
          </a:p>
        </p:txBody>
      </p:sp>
      <p:sp>
        <p:nvSpPr>
          <p:cNvPr id="4608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02BE41-0C80-5049-96DE-BAF411CB6210}" type="slidenum">
              <a:rPr lang="de-DE" sz="1200"/>
              <a:pPr/>
              <a:t>21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341606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Gemeinschaftliche Selbsthilfe ist ein Arbeitsmodell, das durch solidarisches Handeln, Selbstverantwortung und Selbstorganisation geprägt ist und das entlang der eigenen Bedarfe gestaltet werden kann.</a:t>
            </a:r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de-DE" dirty="0" smtClean="0">
                <a:solidFill>
                  <a:schemeClr val="accent1"/>
                </a:solidFill>
              </a:rPr>
              <a:t>Zentrale Merkmale gemeinschaftlicher Selbsthilfe transportieren:</a:t>
            </a:r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defRPr/>
            </a:pPr>
            <a:endParaRPr lang="de-DE" dirty="0" smtClean="0">
              <a:solidFill>
                <a:schemeClr val="accent1"/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de-DE" dirty="0" smtClean="0">
                <a:solidFill>
                  <a:schemeClr val="accent1"/>
                </a:solidFill>
              </a:rPr>
              <a:t>solidarisches Arbeitsprinzip</a:t>
            </a:r>
          </a:p>
          <a:p>
            <a:pPr marL="285750" indent="-28575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de-DE" dirty="0" smtClean="0">
                <a:solidFill>
                  <a:schemeClr val="accent1"/>
                </a:solidFill>
              </a:rPr>
              <a:t>selbstbestimmt, eigenverantwortlich</a:t>
            </a:r>
          </a:p>
          <a:p>
            <a:pPr marL="285750" indent="-28575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de-DE" dirty="0" smtClean="0">
                <a:solidFill>
                  <a:schemeClr val="accent1"/>
                </a:solidFill>
              </a:rPr>
              <a:t>auf Augenhöhe</a:t>
            </a:r>
          </a:p>
          <a:p>
            <a:pPr marL="285750" indent="-28575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de-DE" dirty="0" smtClean="0">
                <a:solidFill>
                  <a:schemeClr val="accent1"/>
                </a:solidFill>
              </a:rPr>
              <a:t>freiwillig, kostenfrei</a:t>
            </a:r>
          </a:p>
          <a:p>
            <a:pPr marL="285750" indent="-28575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de-DE" dirty="0" smtClean="0">
                <a:solidFill>
                  <a:schemeClr val="accent1"/>
                </a:solidFill>
              </a:rPr>
              <a:t>stärkt Selbstwirksamkeit (</a:t>
            </a:r>
            <a:r>
              <a:rPr lang="de-DE" dirty="0" err="1" smtClean="0">
                <a:solidFill>
                  <a:schemeClr val="accent1"/>
                </a:solidFill>
              </a:rPr>
              <a:t>Empowerment</a:t>
            </a:r>
            <a:r>
              <a:rPr lang="de-DE" dirty="0" smtClean="0">
                <a:solidFill>
                  <a:schemeClr val="accent1"/>
                </a:solidFill>
              </a:rPr>
              <a:t>)</a:t>
            </a:r>
          </a:p>
          <a:p>
            <a:pPr>
              <a:defRPr/>
            </a:pPr>
            <a:endParaRPr lang="de-DE" dirty="0" smtClean="0">
              <a:solidFill>
                <a:schemeClr val="accent1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de-DE" dirty="0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322C57D-8153-0E40-B0A0-B13F9BE73344}" type="slidenum">
              <a:rPr lang="de-DE" sz="1200">
                <a:latin typeface="Lucida Sans Unicode" charset="0"/>
              </a:rPr>
              <a:pPr/>
              <a:t>23</a:t>
            </a:fld>
            <a:endParaRPr lang="de-DE" sz="1200">
              <a:latin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789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DB335D-B829-1246-967B-9154A0213C31}" type="slidenum">
              <a:rPr lang="de-DE" sz="1200"/>
              <a:pPr/>
              <a:t>25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861860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D742D6-19AA-EC44-B177-C79E71B0184F}" type="slidenum">
              <a:rPr lang="de-DE" sz="1200"/>
              <a:pPr/>
              <a:t>26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859550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ea typeface="ＭＳ Ｐゴシック" charset="0"/>
                <a:cs typeface="ＭＳ Ｐゴシック" charset="0"/>
              </a:rPr>
              <a:t>Animieren?</a:t>
            </a:r>
          </a:p>
        </p:txBody>
      </p:sp>
      <p:sp>
        <p:nvSpPr>
          <p:cNvPr id="2048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F6F0B3-5D58-A048-BFD5-BEAD3AE42CE7}" type="slidenum">
              <a:rPr lang="de-DE" sz="1200"/>
              <a:pPr/>
              <a:t>3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617902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12CD84-2761-2B42-AF79-3A38D266D9CD}" type="slidenum">
              <a:rPr lang="de-DE" sz="1200"/>
              <a:pPr/>
              <a:t>27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79625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3FCE0B-A24C-6941-A339-B4E7CD286603}" type="slidenum">
              <a:rPr lang="de-DE" sz="1200"/>
              <a:pPr/>
              <a:t>28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122736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  <p:sp>
        <p:nvSpPr>
          <p:cNvPr id="5939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AF714D-FDF0-2A4A-8EFA-C85D1DB06084}" type="slidenum">
              <a:rPr lang="de-DE" sz="1200"/>
              <a:pPr/>
              <a:t>29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8108185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  <p:sp>
        <p:nvSpPr>
          <p:cNvPr id="6144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4848C5A-F2E3-7B4B-A671-A223C87F5E90}" type="slidenum">
              <a:rPr lang="de-DE" sz="1200"/>
              <a:pPr/>
              <a:t>30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067974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137AEAC-4610-5B47-B422-C5837E68E818}" type="slidenum">
              <a:rPr lang="de-DE" sz="1200"/>
              <a:pPr/>
              <a:t>31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1060943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  <p:sp>
        <p:nvSpPr>
          <p:cNvPr id="6553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9E7B31-31AE-B049-8800-BFEEFB2CAA8D}" type="slidenum">
              <a:rPr lang="de-DE" sz="1200"/>
              <a:pPr/>
              <a:t>32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403504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E9B0B5F-550C-6A4D-9D39-EF95768CCA24}" type="slidenum">
              <a:rPr lang="de-DE" sz="1200"/>
              <a:pPr algn="r"/>
              <a:t>4</a:t>
            </a:fld>
            <a:endParaRPr lang="de-DE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de-DE">
                <a:ea typeface="ＭＳ Ｐゴシック" charset="0"/>
                <a:cs typeface="ＭＳ Ｐゴシック" charset="0"/>
              </a:rPr>
              <a:t>Überschriftenfarbe vereinheitlichen</a:t>
            </a:r>
          </a:p>
        </p:txBody>
      </p:sp>
    </p:spTree>
    <p:extLst>
      <p:ext uri="{BB962C8B-B14F-4D97-AF65-F5344CB8AC3E}">
        <p14:creationId xmlns:p14="http://schemas.microsoft.com/office/powerpoint/2010/main" val="2511839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C39A663-6026-664F-84D9-F1D01FEED2FE}" type="slidenum">
              <a:rPr lang="de-DE" sz="1200"/>
              <a:pPr algn="r"/>
              <a:t>5</a:t>
            </a:fld>
            <a:endParaRPr lang="de-DE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de-DE">
                <a:ea typeface="ＭＳ Ｐゴシック" charset="0"/>
                <a:cs typeface="ＭＳ Ｐゴシック" charset="0"/>
              </a:rPr>
              <a:t>Überschriftenfarbe vereinheitlichen</a:t>
            </a:r>
          </a:p>
        </p:txBody>
      </p:sp>
    </p:spTree>
    <p:extLst>
      <p:ext uri="{BB962C8B-B14F-4D97-AF65-F5344CB8AC3E}">
        <p14:creationId xmlns:p14="http://schemas.microsoft.com/office/powerpoint/2010/main" val="1005544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ea typeface="ＭＳ Ｐゴシック" charset="0"/>
                <a:cs typeface="ＭＳ Ｐゴシック" charset="0"/>
              </a:rPr>
              <a:t>Recherchiert, welche Rolle Menschen jüngeren Alters – gemeint sind junge Erwachsene (18-29 Jahre) in der SH spielen; welche und ob überhaupt Gruppen und Vereinigungen diese Altersgruppe gezielt ansprechen, welche Ansprache- und Unterstützung diese Zielgruppe braucht.</a:t>
            </a:r>
          </a:p>
          <a:p>
            <a:r>
              <a:rPr lang="de-DE">
                <a:ea typeface="ＭＳ Ｐゴシック" charset="0"/>
                <a:cs typeface="ＭＳ Ｐゴシック" charset="0"/>
              </a:rPr>
              <a:t>Eigene zielgruppengerechte Informationen entwickelt –die ich heute vorstellen werde.</a:t>
            </a:r>
          </a:p>
          <a:p>
            <a:r>
              <a:rPr lang="de-DE">
                <a:ea typeface="ＭＳ Ｐゴシック" charset="0"/>
                <a:cs typeface="ＭＳ Ｐゴシック" charset="0"/>
              </a:rPr>
              <a:t>Zunächst möchte ich aber Ergebnisse einer Befragung von jM vorstellen – wir wollten 2013 wissen, was die Altersgruppe über SH weiß und denkt. Diese Informationen sind die Grundlage um passende Ansprache und Unterstützugnsangebote zu entwickeln.</a:t>
            </a:r>
          </a:p>
        </p:txBody>
      </p:sp>
      <p:sp>
        <p:nvSpPr>
          <p:cNvPr id="2662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B26F971-20D3-8548-96CD-33A89A8D6FD6}" type="slidenum">
              <a:rPr lang="de-DE" sz="1200"/>
              <a:pPr/>
              <a:t>6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939296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ea typeface="ＭＳ Ｐゴシック" charset="0"/>
                <a:cs typeface="ＭＳ Ｐゴシック" charset="0"/>
              </a:rPr>
              <a:t>Wie muss sie sich wandeln?</a:t>
            </a:r>
          </a:p>
        </p:txBody>
      </p:sp>
      <p:sp>
        <p:nvSpPr>
          <p:cNvPr id="2867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188C3B1-EE97-A54B-BB21-8B622F863742}" type="slidenum">
              <a:rPr lang="de-DE" sz="1200"/>
              <a:pPr/>
              <a:t>7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4034020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A59CB8-8364-2646-BE50-3065F9CC76BA}" type="slidenum">
              <a:rPr lang="de-DE" sz="1200"/>
              <a:pPr/>
              <a:t>8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178696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Lucida Sans Unicode" charset="0"/>
                <a:ea typeface="ＭＳ Ｐゴシック" charset="0"/>
                <a:cs typeface="ＭＳ Ｐゴシック" charset="0"/>
              </a:rPr>
              <a:t>Bundesländer ergänzen</a:t>
            </a:r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EF8E8A-77CE-1745-956D-EC6760ED3427}" type="slidenum">
              <a:rPr lang="de-DE" sz="1200">
                <a:latin typeface="Lucida Sans Unicode" charset="0"/>
              </a:rPr>
              <a:pPr/>
              <a:t>9</a:t>
            </a:fld>
            <a:endParaRPr lang="de-DE" sz="1200">
              <a:latin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671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ea typeface="ＭＳ Ｐゴシック" charset="0"/>
                <a:cs typeface="ＭＳ Ｐゴシック" charset="0"/>
              </a:rPr>
              <a:t>Psy: 12%, chron: 9, soz:2, sons: 3, </a:t>
            </a:r>
          </a:p>
        </p:txBody>
      </p:sp>
      <p:sp>
        <p:nvSpPr>
          <p:cNvPr id="3481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9E1E3D-F655-2141-BD76-C2CACE66E5BC}" type="slidenum">
              <a:rPr lang="de-DE" sz="1200"/>
              <a:pPr/>
              <a:t>11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98424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6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981200"/>
            <a:ext cx="8451850" cy="1071000"/>
          </a:xfrm>
          <a:solidFill>
            <a:schemeClr val="tx1">
              <a:alpha val="70000"/>
            </a:schemeClr>
          </a:solidFill>
        </p:spPr>
        <p:txBody>
          <a:bodyPr tIns="216000" rIns="216000" bIns="216000" anchor="ctr"/>
          <a:lstStyle>
            <a:lvl1pPr algn="r">
              <a:defRPr sz="4000" cap="all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en-US" dirty="0"/>
          </a:p>
        </p:txBody>
      </p:sp>
      <p:sp>
        <p:nvSpPr>
          <p:cNvPr id="28687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98500" y="3052200"/>
            <a:ext cx="7753350" cy="1824600"/>
          </a:xfrm>
        </p:spPr>
        <p:txBody>
          <a:bodyPr tIns="216000" rIns="216000"/>
          <a:lstStyle>
            <a:lvl1pPr marL="0" indent="0" algn="r">
              <a:buFontTx/>
              <a:buNone/>
              <a:defRPr sz="2800"/>
            </a:lvl1pPr>
          </a:lstStyle>
          <a:p>
            <a:r>
              <a:rPr lang="de-DE" dirty="0" smtClean="0"/>
              <a:t>Master-Untertitelformat bearbeiten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876800"/>
            <a:ext cx="7772400" cy="609600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de-DE" altLang="ja-JP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0" y="5486400"/>
            <a:ext cx="7772400" cy="3048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de-DE" altLang="ja-JP"/>
              <a:t>M. Walther, NAKOS</a:t>
            </a:r>
          </a:p>
        </p:txBody>
      </p:sp>
    </p:spTree>
    <p:extLst>
      <p:ext uri="{BB962C8B-B14F-4D97-AF65-F5344CB8AC3E}">
        <p14:creationId xmlns:p14="http://schemas.microsoft.com/office/powerpoint/2010/main" val="839196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ja-JP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ja-JP"/>
              <a:t>M. Walther, NAKOS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A786B-C343-8540-AB08-23F013FFC9E9}" type="slidenum">
              <a:rPr lang="de-DE" altLang="ja-JP"/>
              <a:pPr>
                <a:defRPr/>
              </a:pPr>
              <a:t>‹Nr.›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200106650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88623" cy="5334000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ja-JP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ja-JP"/>
              <a:t>M. Walther, NAKOS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4852D-5D4C-294F-85F1-39C6789AE14D}" type="slidenum">
              <a:rPr lang="de-DE" altLang="ja-JP"/>
              <a:pPr>
                <a:defRPr/>
              </a:pPr>
              <a:t>‹Nr.›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413283716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334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ja-JP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ja-JP"/>
              <a:t>M. Walther, NAKOS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0CA3E-D53B-3D4C-BA80-E7F0275E0150}" type="slidenum">
              <a:rPr lang="de-DE" altLang="ja-JP"/>
              <a:pPr>
                <a:defRPr/>
              </a:pPr>
              <a:t>‹Nr.›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306266282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8" descr="fussball_RGB_Blau_16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-114300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0" y="762000"/>
            <a:ext cx="8451850" cy="1071000"/>
          </a:xfrm>
          <a:solidFill>
            <a:schemeClr val="tx1">
              <a:alpha val="70000"/>
            </a:schemeClr>
          </a:solidFill>
        </p:spPr>
        <p:txBody>
          <a:bodyPr tIns="216000" rIns="216000" bIns="216000" anchor="ctr"/>
          <a:lstStyle>
            <a:lvl1pPr algn="r">
              <a:defRPr sz="3200" cap="all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2819400"/>
            <a:ext cx="6019800" cy="1295400"/>
          </a:xfrm>
        </p:spPr>
        <p:txBody>
          <a:bodyPr anchor="t"/>
          <a:lstStyle>
            <a:lvl1pPr algn="l">
              <a:defRPr sz="1600"/>
            </a:lvl1pPr>
          </a:lstStyle>
          <a:p>
            <a:pPr>
              <a:defRPr/>
            </a:pPr>
            <a:endParaRPr lang="de-DE" altLang="ja-JP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0" y="2590800"/>
            <a:ext cx="6019800" cy="228600"/>
          </a:xfrm>
        </p:spPr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r>
              <a:rPr lang="de-DE" altLang="ja-JP"/>
              <a:t>M. Walther, NAKOS</a:t>
            </a:r>
          </a:p>
        </p:txBody>
      </p:sp>
    </p:spTree>
    <p:extLst>
      <p:ext uri="{BB962C8B-B14F-4D97-AF65-F5344CB8AC3E}">
        <p14:creationId xmlns:p14="http://schemas.microsoft.com/office/powerpoint/2010/main" val="15794919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ja-JP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ja-JP"/>
              <a:t>M. Walther, NAKOS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83124-9020-7E4C-953A-D6832369A1D5}" type="slidenum">
              <a:rPr lang="de-DE" altLang="ja-JP"/>
              <a:pPr>
                <a:defRPr/>
              </a:pPr>
              <a:t>‹Nr.›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326296772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980000"/>
            <a:ext cx="8440615" cy="1074075"/>
          </a:xfrm>
          <a:solidFill>
            <a:srgbClr val="A1B5DA">
              <a:alpha val="50000"/>
            </a:srgbClr>
          </a:solidFill>
        </p:spPr>
        <p:txBody>
          <a:bodyPr tIns="216000" rIns="216000" bIns="216000" anchor="ctr"/>
          <a:lstStyle>
            <a:lvl1pPr algn="r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35" y="3054075"/>
            <a:ext cx="7718180" cy="2508525"/>
          </a:xfrm>
        </p:spPr>
        <p:txBody>
          <a:bodyPr tIns="216000" rIns="216000" bIns="216000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ja-JP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ja-JP"/>
              <a:t>M. Walther, NAKOS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46607-8389-0946-A770-BB3B22009418}" type="slidenum">
              <a:rPr lang="de-DE" altLang="ja-JP"/>
              <a:pPr>
                <a:defRPr/>
              </a:pPr>
              <a:t>‹Nr.›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65838412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5862" cy="4191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2338" y="1752600"/>
            <a:ext cx="3815862" cy="4191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ja-JP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ja-JP"/>
              <a:t>M. Walther, NAKOS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F2BE0-CAD9-E743-9E70-F0AD9DB60A86}" type="slidenum">
              <a:rPr lang="de-DE" altLang="ja-JP"/>
              <a:pPr>
                <a:defRPr/>
              </a:pPr>
              <a:t>‹Nr.›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240412050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solidFill>
            <a:schemeClr val="bg2"/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solidFill>
            <a:schemeClr val="bg2"/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ja-JP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ja-JP"/>
              <a:t>M. Walther, NAKOS</a:t>
            </a: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0EB99-7C26-F646-AAF9-FBEB2B5F959B}" type="slidenum">
              <a:rPr lang="de-DE" altLang="ja-JP"/>
              <a:pPr>
                <a:defRPr/>
              </a:pPr>
              <a:t>‹Nr.›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75862470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ja-JP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ja-JP"/>
              <a:t>M. Walther, NAKOS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20EC2-462A-EF40-8C89-CC94B6AE5C42}" type="slidenum">
              <a:rPr lang="de-DE" altLang="ja-JP"/>
              <a:pPr>
                <a:defRPr/>
              </a:pPr>
              <a:t>‹Nr.›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248251024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ja-JP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ja-JP"/>
              <a:t>M. Walther, NAKOS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F50AA-5265-7C47-A895-891502D4FDB6}" type="slidenum">
              <a:rPr lang="de-DE" altLang="ja-JP"/>
              <a:pPr>
                <a:defRPr/>
              </a:pPr>
              <a:t>‹Nr.›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258164120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ja-JP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ja-JP"/>
              <a:t>M. Walther, NAKOS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815EF-57FC-6F44-9FD9-9EDB730B3050}" type="slidenum">
              <a:rPr lang="de-DE" altLang="ja-JP"/>
              <a:pPr>
                <a:defRPr/>
              </a:pPr>
              <a:t>‹Nr.›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78878982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ja-JP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ja-JP"/>
              <a:t>M. Walther, NAKOS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D8ED0-6C4E-FA4D-8EE8-F41078D4E98C}" type="slidenum">
              <a:rPr lang="de-DE" altLang="ja-JP"/>
              <a:pPr>
                <a:defRPr/>
              </a:pPr>
              <a:t>‹Nr.›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151874583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9000">
              <a:schemeClr val="bg1"/>
            </a:gs>
            <a:gs pos="100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7" descr="fussball_RGB_Blau_1600px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-114300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Mastertitelformat bearbeiten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276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0198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  <a:latin typeface="Lucida Sans Unicode" charset="0"/>
              </a:defRPr>
            </a:lvl1pPr>
          </a:lstStyle>
          <a:p>
            <a:pPr>
              <a:defRPr/>
            </a:pPr>
            <a:endParaRPr lang="de-DE" altLang="ja-JP"/>
          </a:p>
        </p:txBody>
      </p:sp>
      <p:sp>
        <p:nvSpPr>
          <p:cNvPr id="276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477000"/>
            <a:ext cx="601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  <a:latin typeface="Lucida Sans Unicode" charset="0"/>
              </a:defRPr>
            </a:lvl1pPr>
          </a:lstStyle>
          <a:p>
            <a:pPr>
              <a:defRPr/>
            </a:pPr>
            <a:r>
              <a:rPr lang="de-DE" altLang="ja-JP"/>
              <a:t>M. Walther, NAKOS</a:t>
            </a:r>
          </a:p>
        </p:txBody>
      </p:sp>
      <p:sp>
        <p:nvSpPr>
          <p:cNvPr id="276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4770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2"/>
                </a:solidFill>
                <a:latin typeface="Lucida Sans Unicode" charset="0"/>
              </a:defRPr>
            </a:lvl1pPr>
          </a:lstStyle>
          <a:p>
            <a:pPr>
              <a:defRPr/>
            </a:pPr>
            <a:fld id="{21A5A778-D17D-0942-A12A-18FBDF8F1995}" type="slidenum">
              <a:rPr lang="de-DE" altLang="ja-JP"/>
              <a:pPr>
                <a:defRPr/>
              </a:pPr>
              <a:t>‹Nr.›</a:t>
            </a:fld>
            <a:endParaRPr lang="de-DE" altLang="ja-JP"/>
          </a:p>
        </p:txBody>
      </p:sp>
      <p:pic>
        <p:nvPicPr>
          <p:cNvPr id="1032" name="Picture 11" descr="NAKOS_Logo07_cmyk_300dpi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6027738"/>
            <a:ext cx="208121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  <p:sldLayoutId id="2147484652" r:id="rId2"/>
    <p:sldLayoutId id="2147484653" r:id="rId3"/>
    <p:sldLayoutId id="2147484654" r:id="rId4"/>
    <p:sldLayoutId id="2147484655" r:id="rId5"/>
    <p:sldLayoutId id="2147484656" r:id="rId6"/>
    <p:sldLayoutId id="2147484657" r:id="rId7"/>
    <p:sldLayoutId id="2147484658" r:id="rId8"/>
    <p:sldLayoutId id="2147484659" r:id="rId9"/>
    <p:sldLayoutId id="2147484660" r:id="rId10"/>
    <p:sldLayoutId id="2147484661" r:id="rId11"/>
    <p:sldLayoutId id="2147484662" r:id="rId12"/>
    <p:sldLayoutId id="2147484664" r:id="rId13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Lucida Sans Unicod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Lucida Sans Unicod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Lucida Sans Unicod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Lucida Sans Unicod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1200"/>
        </a:spcAft>
        <a:buClr>
          <a:schemeClr val="tx1"/>
        </a:buClr>
        <a:buFont typeface="Arial" charset="0"/>
        <a:buChar char="•"/>
        <a:defRPr sz="20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ts val="120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ts val="1200"/>
        </a:spcAft>
        <a:buClr>
          <a:schemeClr val="tx1"/>
        </a:buClr>
        <a:buFont typeface="Arial" charset="0"/>
        <a:buChar char="•"/>
        <a:defRPr sz="1600">
          <a:solidFill>
            <a:schemeClr val="tx2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ts val="1200"/>
        </a:spcAft>
        <a:buClr>
          <a:schemeClr val="tx1"/>
        </a:buClr>
        <a:buFont typeface="Arial" charset="0"/>
        <a:buChar char="•"/>
        <a:defRPr sz="1400">
          <a:solidFill>
            <a:schemeClr val="tx2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ts val="1200"/>
        </a:spcAft>
        <a:buClr>
          <a:schemeClr val="tx1"/>
        </a:buClr>
        <a:buFont typeface="Arial" charset="0"/>
        <a:buChar char="•"/>
        <a:defRPr sz="1400">
          <a:solidFill>
            <a:schemeClr val="tx2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oleObject" Target="../embeddings/Microsoft_Excel_97-2003-Arbeitsblatt1.xls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oleObject" Target="../embeddings/Microsoft_Excel_97-2003-Arbeitsblatt2.xls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ctrTitle" sz="quarter"/>
          </p:nvPr>
        </p:nvSpPr>
        <p:spPr>
          <a:xfrm>
            <a:off x="0" y="1981200"/>
            <a:ext cx="8451850" cy="1071563"/>
          </a:xfrm>
          <a:solidFill>
            <a:schemeClr val="tx1">
              <a:alpha val="70195"/>
            </a:schemeClr>
          </a:solidFill>
        </p:spPr>
        <p:txBody>
          <a:bodyPr/>
          <a:lstStyle/>
          <a:p>
            <a:r>
              <a:rPr lang="de-DE" sz="3200" cap="none">
                <a:latin typeface="Lucida Sans Unicode" charset="0"/>
                <a:ea typeface="ＭＳ Ｐゴシック" charset="0"/>
                <a:cs typeface="ＭＳ Ｐゴシック" charset="0"/>
              </a:rPr>
              <a:t>Die Zukunft der Selbsthilfe</a:t>
            </a:r>
            <a:br>
              <a:rPr lang="de-DE" sz="3200" cap="none">
                <a:latin typeface="Lucida Sans Unicode" charset="0"/>
                <a:ea typeface="ＭＳ Ｐゴシック" charset="0"/>
                <a:cs typeface="ＭＳ Ｐゴシック" charset="0"/>
              </a:rPr>
            </a:br>
            <a:r>
              <a:rPr lang="de-DE" sz="2000" cap="none">
                <a:latin typeface="Lucida Sans Unicode" charset="0"/>
                <a:ea typeface="ＭＳ Ｐゴシック" charset="0"/>
                <a:cs typeface="ＭＳ Ｐゴシック" charset="0"/>
              </a:rPr>
              <a:t>Muss sie sich wandeln, um langfristig erfolgreich zu sein?</a:t>
            </a:r>
          </a:p>
        </p:txBody>
      </p:sp>
      <p:sp>
        <p:nvSpPr>
          <p:cNvPr id="17410" name="Untertitel 2"/>
          <p:cNvSpPr>
            <a:spLocks noGrp="1"/>
          </p:cNvSpPr>
          <p:nvPr>
            <p:ph type="subTitle" sz="quarter" idx="1"/>
          </p:nvPr>
        </p:nvSpPr>
        <p:spPr>
          <a:xfrm>
            <a:off x="698500" y="3052763"/>
            <a:ext cx="7753350" cy="1824037"/>
          </a:xfrm>
        </p:spPr>
        <p:txBody>
          <a:bodyPr/>
          <a:lstStyle/>
          <a:p>
            <a:r>
              <a:rPr lang="de-DE" sz="1800">
                <a:latin typeface="Lucida Sans Unicode" charset="0"/>
                <a:ea typeface="ＭＳ Ｐゴシック" charset="0"/>
                <a:cs typeface="ＭＳ Ｐゴシック" charset="0"/>
              </a:rPr>
              <a:t>Hamburger Selbsthilfepreis 2016</a:t>
            </a:r>
          </a:p>
          <a:p>
            <a:r>
              <a:rPr lang="de-DE" sz="1800">
                <a:latin typeface="Lucida Sans Unicode" charset="0"/>
                <a:ea typeface="ＭＳ Ｐゴシック" charset="0"/>
                <a:cs typeface="ＭＳ Ｐゴシック" charset="0"/>
              </a:rPr>
              <a:t>3. Juni 2016</a:t>
            </a:r>
          </a:p>
          <a:p>
            <a:endParaRPr lang="de-DE" sz="180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r>
              <a:rPr lang="de-DE" sz="1800">
                <a:latin typeface="Lucida Sans Unicode" charset="0"/>
                <a:ea typeface="ＭＳ Ｐゴシック" charset="0"/>
                <a:cs typeface="ＭＳ Ｐゴシック" charset="0"/>
              </a:rPr>
              <a:t>Miriam Walther, wiss. Mitarbeiterin NAKOS</a:t>
            </a:r>
          </a:p>
        </p:txBody>
      </p:sp>
      <p:sp>
        <p:nvSpPr>
          <p:cNvPr id="17411" name="Datumsplatzhalter 3"/>
          <p:cNvSpPr txBox="1">
            <a:spLocks noGrp="1"/>
          </p:cNvSpPr>
          <p:nvPr/>
        </p:nvSpPr>
        <p:spPr bwMode="auto">
          <a:xfrm>
            <a:off x="685800" y="4953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endParaRPr lang="de-DE" altLang="ja-JP" sz="1600">
              <a:solidFill>
                <a:schemeClr val="tx2"/>
              </a:solidFill>
              <a:latin typeface="Lucida Sans Unicode" charset="0"/>
            </a:endParaRPr>
          </a:p>
        </p:txBody>
      </p:sp>
      <p:sp>
        <p:nvSpPr>
          <p:cNvPr id="17412" name="Fußzeilenplatzhalter 4"/>
          <p:cNvSpPr txBox="1">
            <a:spLocks noGrp="1"/>
          </p:cNvSpPr>
          <p:nvPr/>
        </p:nvSpPr>
        <p:spPr bwMode="auto">
          <a:xfrm>
            <a:off x="685800" y="5410200"/>
            <a:ext cx="777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endParaRPr lang="de-DE" altLang="ja-JP" sz="1400">
              <a:solidFill>
                <a:schemeClr val="tx2"/>
              </a:solidFill>
              <a:latin typeface="Lucida Sans Unicode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3" y="1700213"/>
            <a:ext cx="7772400" cy="12239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de-DE">
                <a:solidFill>
                  <a:srgbClr val="465D88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Selbsthilfegruppen waren bekannt  (95 %)</a:t>
            </a:r>
          </a:p>
        </p:txBody>
      </p:sp>
      <p:sp>
        <p:nvSpPr>
          <p:cNvPr id="33794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altLang="ja-JP" sz="1200">
                <a:solidFill>
                  <a:schemeClr val="tx2"/>
                </a:solidFill>
                <a:latin typeface="Lucida Sans Unicode" charset="0"/>
              </a:rPr>
              <a:t>M. Walther, NAKOS</a:t>
            </a:r>
          </a:p>
        </p:txBody>
      </p:sp>
      <p:sp>
        <p:nvSpPr>
          <p:cNvPr id="6" name="Textfeld 5"/>
          <p:cNvSpPr txBox="1"/>
          <p:nvPr/>
        </p:nvSpPr>
        <p:spPr bwMode="auto">
          <a:xfrm>
            <a:off x="755650" y="2205038"/>
            <a:ext cx="7848600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216000" rIns="216000">
            <a:spAutoFit/>
          </a:bodyPr>
          <a:lstStyle/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de-DE" sz="2000" dirty="0">
                <a:solidFill>
                  <a:schemeClr val="accent1"/>
                </a:solidFill>
                <a:latin typeface="+mn-lt"/>
                <a:ea typeface="ＭＳ Ｐゴシック" charset="-128"/>
                <a:cs typeface="ＭＳ Ｐゴシック" charset="-128"/>
              </a:rPr>
              <a:t>... wurden aber ganz überwiegend mit Suchterkrankungen in Verbindung gebracht (73 %)</a:t>
            </a:r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defRPr/>
            </a:pPr>
            <a:endParaRPr lang="de-DE" sz="1000" dirty="0" err="1">
              <a:solidFill>
                <a:schemeClr val="tx2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7" name="Inhaltsplatzhalter 6"/>
          <p:cNvGraphicFramePr>
            <a:graphicFrameLocks/>
          </p:cNvGraphicFramePr>
          <p:nvPr/>
        </p:nvGraphicFramePr>
        <p:xfrm>
          <a:off x="2055813" y="2713038"/>
          <a:ext cx="6832600" cy="4024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797" name="Rechteck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0263"/>
          </a:xfrm>
        </p:spPr>
        <p:txBody>
          <a:bodyPr>
            <a:spAutoFit/>
          </a:bodyPr>
          <a:lstStyle/>
          <a:p>
            <a:r>
              <a:rPr lang="de-DE" sz="2400" b="1">
                <a:latin typeface="Lucida Sans Unicode" charset="0"/>
                <a:ea typeface="ＭＳ Ｐゴシック" charset="0"/>
                <a:cs typeface="ＭＳ Ｐゴシック" charset="0"/>
              </a:rPr>
              <a:t>Gute und schlechte Nachrichten</a:t>
            </a:r>
            <a:br>
              <a:rPr lang="de-DE" sz="2400" b="1">
                <a:latin typeface="Lucida Sans Unicode" charset="0"/>
                <a:ea typeface="ＭＳ Ｐゴシック" charset="0"/>
                <a:cs typeface="ＭＳ Ｐゴシック" charset="0"/>
              </a:rPr>
            </a:br>
            <a:endParaRPr lang="de-DE" sz="2400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1"/>
          <p:cNvGraphicFramePr>
            <a:graphicFrameLocks noGrp="1"/>
          </p:cNvGraphicFramePr>
          <p:nvPr>
            <p:ph idx="1"/>
          </p:nvPr>
        </p:nvGraphicFramePr>
        <p:xfrm>
          <a:off x="153988" y="955675"/>
          <a:ext cx="9050337" cy="535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842" name="Textfeld 2"/>
          <p:cNvSpPr txBox="1">
            <a:spLocks noChangeArrowheads="1"/>
          </p:cNvSpPr>
          <p:nvPr/>
        </p:nvSpPr>
        <p:spPr bwMode="auto">
          <a:xfrm>
            <a:off x="2411413" y="6165850"/>
            <a:ext cx="7993062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16000" rIns="216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</a:pPr>
            <a:r>
              <a:rPr lang="de-DE" sz="1200">
                <a:solidFill>
                  <a:schemeClr val="accent1"/>
                </a:solidFill>
                <a:latin typeface="Lucida Sans Unicode" charset="0"/>
              </a:rPr>
              <a:t>Frage: Woher kennen Sie Selbsthilfegruppen? </a:t>
            </a:r>
          </a:p>
        </p:txBody>
      </p:sp>
      <p:sp>
        <p:nvSpPr>
          <p:cNvPr id="35843" name="Rechteck 5"/>
          <p:cNvSpPr>
            <a:spLocks noChangeArrowheads="1"/>
          </p:cNvSpPr>
          <p:nvPr/>
        </p:nvSpPr>
        <p:spPr bwMode="auto">
          <a:xfrm>
            <a:off x="468313" y="404813"/>
            <a:ext cx="8207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b="1">
                <a:latin typeface="Lucida Sans Unicode" charset="0"/>
              </a:rPr>
              <a:t>Woher kannten die Befragten Selbsthilfegruppen?</a:t>
            </a:r>
            <a:br>
              <a:rPr lang="de-DE" b="1">
                <a:latin typeface="Lucida Sans Unicode" charset="0"/>
              </a:rPr>
            </a:br>
            <a:endParaRPr lang="de-DE">
              <a:latin typeface="Lucida Sans Unicode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58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424862" cy="585788"/>
          </a:xfrm>
        </p:spPr>
        <p:txBody>
          <a:bodyPr/>
          <a:lstStyle/>
          <a:p>
            <a:r>
              <a:rPr lang="de-DE" sz="2000" b="1">
                <a:latin typeface="Lucida Sans Unicode" charset="0"/>
                <a:ea typeface="ＭＳ Ｐゴシック" charset="0"/>
                <a:cs typeface="ＭＳ Ｐゴシック" charset="0"/>
              </a:rPr>
              <a:t>Vertraut mit den Motiven für den Besuch einer Selbsthilfegruppe:</a:t>
            </a:r>
            <a:br>
              <a:rPr lang="de-DE" sz="2000" b="1">
                <a:latin typeface="Lucida Sans Unicode" charset="0"/>
                <a:ea typeface="ＭＳ Ｐゴシック" charset="0"/>
                <a:cs typeface="ＭＳ Ｐゴシック" charset="0"/>
              </a:rPr>
            </a:br>
            <a:endParaRPr lang="de-DE" sz="2000" b="1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Inhaltsplatzhalter 2"/>
          <p:cNvSpPr>
            <a:spLocks noGrp="1"/>
          </p:cNvSpPr>
          <p:nvPr>
            <p:ph idx="1"/>
          </p:nvPr>
        </p:nvSpPr>
        <p:spPr>
          <a:xfrm>
            <a:off x="468313" y="981075"/>
            <a:ext cx="8135937" cy="863600"/>
          </a:xfrm>
        </p:spPr>
        <p:txBody>
          <a:bodyPr/>
          <a:lstStyle/>
          <a:p>
            <a:pPr marL="0" indent="0">
              <a:spcAft>
                <a:spcPct val="0"/>
              </a:spcAft>
              <a:buFont typeface="Arial" charset="0"/>
              <a:buNone/>
            </a:pPr>
            <a:endParaRPr lang="de-DE" sz="1600">
              <a:solidFill>
                <a:schemeClr val="accent1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marL="0" indent="0">
              <a:spcAft>
                <a:spcPct val="0"/>
              </a:spcAft>
              <a:buFont typeface="Arial" charset="0"/>
              <a:buNone/>
            </a:pPr>
            <a:r>
              <a:rPr lang="de-DE" sz="160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Frage: Was denken Sie sind die Gründe, dass Menschen eine Selbsthilfegruppe besuchen? (Freitext)</a:t>
            </a:r>
          </a:p>
        </p:txBody>
      </p:sp>
      <p:sp>
        <p:nvSpPr>
          <p:cNvPr id="3789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84438" y="6524625"/>
            <a:ext cx="6019800" cy="2286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altLang="ja-JP" sz="1200">
                <a:solidFill>
                  <a:schemeClr val="tx2"/>
                </a:solidFill>
                <a:latin typeface="Lucida Sans Unicode" charset="0"/>
              </a:rPr>
              <a:t>M. Walther, NAKOS</a:t>
            </a:r>
          </a:p>
        </p:txBody>
      </p:sp>
      <p:sp>
        <p:nvSpPr>
          <p:cNvPr id="7" name="Ovale Legende 6"/>
          <p:cNvSpPr/>
          <p:nvPr/>
        </p:nvSpPr>
        <p:spPr bwMode="auto">
          <a:xfrm>
            <a:off x="3851275" y="2420938"/>
            <a:ext cx="2160588" cy="1439862"/>
          </a:xfrm>
          <a:prstGeom prst="wedgeEllipseCallout">
            <a:avLst>
              <a:gd name="adj1" fmla="val -59823"/>
              <a:gd name="adj2" fmla="val -86992"/>
            </a:avLst>
          </a:prstGeom>
          <a:solidFill>
            <a:schemeClr val="accent1"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de-DE" sz="1400" u="sng" dirty="0">
              <a:ln>
                <a:solidFill>
                  <a:srgbClr val="660066"/>
                </a:solidFill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Ovale Legende 7"/>
          <p:cNvSpPr/>
          <p:nvPr/>
        </p:nvSpPr>
        <p:spPr bwMode="auto">
          <a:xfrm>
            <a:off x="468313" y="2924175"/>
            <a:ext cx="2735262" cy="1368425"/>
          </a:xfrm>
          <a:prstGeom prst="wedgeEllipseCallout">
            <a:avLst>
              <a:gd name="adj1" fmla="val 53203"/>
              <a:gd name="adj2" fmla="val -115868"/>
            </a:avLst>
          </a:prstGeom>
          <a:solidFill>
            <a:schemeClr val="accent1"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de-DE" sz="1400" dirty="0">
              <a:ln>
                <a:solidFill>
                  <a:srgbClr val="660066"/>
                </a:solidFill>
              </a:ln>
              <a:latin typeface="+mn-lt"/>
            </a:endParaRPr>
          </a:p>
        </p:txBody>
      </p:sp>
      <p:sp>
        <p:nvSpPr>
          <p:cNvPr id="9" name="Ovale Legende 8"/>
          <p:cNvSpPr/>
          <p:nvPr/>
        </p:nvSpPr>
        <p:spPr bwMode="auto">
          <a:xfrm>
            <a:off x="6227763" y="2781300"/>
            <a:ext cx="2808287" cy="1655763"/>
          </a:xfrm>
          <a:prstGeom prst="wedgeEllipseCallout">
            <a:avLst>
              <a:gd name="adj1" fmla="val -94120"/>
              <a:gd name="adj2" fmla="val -102429"/>
            </a:avLst>
          </a:prstGeom>
          <a:solidFill>
            <a:schemeClr val="accent1"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de-DE" sz="1700" b="1" dirty="0">
                <a:solidFill>
                  <a:srgbClr val="660066"/>
                </a:solidFill>
                <a:latin typeface="+mn-lt"/>
              </a:rPr>
              <a:t>„</a:t>
            </a:r>
            <a:r>
              <a:rPr lang="de-DE" sz="1700" b="1" dirty="0" err="1">
                <a:solidFill>
                  <a:srgbClr val="660066"/>
                </a:solidFill>
                <a:latin typeface="+mn-lt"/>
              </a:rPr>
              <a:t>Gefühl</a:t>
            </a:r>
            <a:r>
              <a:rPr lang="de-DE" sz="1700" b="1" dirty="0">
                <a:solidFill>
                  <a:srgbClr val="660066"/>
                </a:solidFill>
                <a:latin typeface="+mn-lt"/>
              </a:rPr>
              <a:t> von </a:t>
            </a:r>
            <a:r>
              <a:rPr lang="de-DE" sz="1700" b="1" dirty="0" err="1">
                <a:solidFill>
                  <a:srgbClr val="660066"/>
                </a:solidFill>
                <a:latin typeface="+mn-lt"/>
              </a:rPr>
              <a:t>Zusammengehö-rigkeit</a:t>
            </a:r>
            <a:r>
              <a:rPr lang="de-DE" sz="1700" b="1" dirty="0">
                <a:solidFill>
                  <a:srgbClr val="660066"/>
                </a:solidFill>
                <a:latin typeface="+mn-lt"/>
              </a:rPr>
              <a:t> finden</a:t>
            </a:r>
            <a:r>
              <a:rPr lang="de-DE" sz="1700" dirty="0"/>
              <a:t>“</a:t>
            </a:r>
          </a:p>
        </p:txBody>
      </p:sp>
      <p:sp>
        <p:nvSpPr>
          <p:cNvPr id="11" name="Rechteck 10"/>
          <p:cNvSpPr/>
          <p:nvPr/>
        </p:nvSpPr>
        <p:spPr>
          <a:xfrm>
            <a:off x="684213" y="3284538"/>
            <a:ext cx="2286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800" b="1" dirty="0">
                <a:solidFill>
                  <a:srgbClr val="660066"/>
                </a:solidFill>
                <a:latin typeface="+mn-lt"/>
                <a:ea typeface="ＭＳ Ｐゴシック" charset="-128"/>
                <a:cs typeface="ＭＳ Ｐゴシック" charset="-128"/>
              </a:rPr>
              <a:t>„zu wissen, man ist nicht allein“</a:t>
            </a:r>
          </a:p>
        </p:txBody>
      </p:sp>
      <p:sp>
        <p:nvSpPr>
          <p:cNvPr id="12" name="Rechteck 11"/>
          <p:cNvSpPr/>
          <p:nvPr/>
        </p:nvSpPr>
        <p:spPr>
          <a:xfrm>
            <a:off x="4140200" y="2708275"/>
            <a:ext cx="17272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800" b="1" dirty="0">
                <a:solidFill>
                  <a:srgbClr val="660066"/>
                </a:solidFill>
                <a:latin typeface="+mn-lt"/>
                <a:ea typeface="ＭＳ Ｐゴシック" charset="-128"/>
                <a:cs typeface="ＭＳ Ｐゴシック" charset="-128"/>
              </a:rPr>
              <a:t>„sich gegenseitig</a:t>
            </a:r>
          </a:p>
          <a:p>
            <a:pPr algn="ctr">
              <a:defRPr/>
            </a:pPr>
            <a:r>
              <a:rPr lang="de-DE" sz="1800" b="1" dirty="0" err="1">
                <a:solidFill>
                  <a:srgbClr val="660066"/>
                </a:solidFill>
                <a:latin typeface="+mn-lt"/>
                <a:ea typeface="ＭＳ Ｐゴシック" charset="-128"/>
                <a:cs typeface="ＭＳ Ｐゴシック" charset="-128"/>
              </a:rPr>
              <a:t>unterstützen</a:t>
            </a:r>
            <a:r>
              <a:rPr lang="de-DE" sz="1800" b="1" dirty="0">
                <a:solidFill>
                  <a:srgbClr val="660066"/>
                </a:solidFill>
                <a:latin typeface="+mn-lt"/>
                <a:ea typeface="ＭＳ Ｐゴシック" charset="-128"/>
                <a:cs typeface="ＭＳ Ｐゴシック" charset="-128"/>
              </a:rPr>
              <a:t>“</a:t>
            </a:r>
          </a:p>
        </p:txBody>
      </p:sp>
      <p:sp>
        <p:nvSpPr>
          <p:cNvPr id="15" name="Textfeld 14"/>
          <p:cNvSpPr txBox="1"/>
          <p:nvPr/>
        </p:nvSpPr>
        <p:spPr bwMode="auto">
          <a:xfrm>
            <a:off x="468313" y="4437063"/>
            <a:ext cx="78486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216000" rIns="21600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de-DE" sz="1600" dirty="0">
                <a:solidFill>
                  <a:schemeClr val="accent1"/>
                </a:solidFill>
                <a:latin typeface="+mn-lt"/>
                <a:ea typeface="ＭＳ Ｐゴシック" charset="-128"/>
                <a:cs typeface="ＭＳ Ｐゴシック" charset="-128"/>
              </a:rPr>
              <a:t>Frage: Was denken Sie, tun Menschen in Selbsthilfegruppen? (Freitext):</a:t>
            </a:r>
            <a:br>
              <a:rPr lang="de-DE" sz="1600" dirty="0">
                <a:solidFill>
                  <a:schemeClr val="accent1"/>
                </a:solidFill>
                <a:latin typeface="+mn-lt"/>
                <a:ea typeface="ＭＳ Ｐゴシック" charset="-128"/>
                <a:cs typeface="ＭＳ Ｐゴシック" charset="-128"/>
              </a:rPr>
            </a:br>
            <a:endParaRPr lang="de-DE" sz="1600" dirty="0">
              <a:solidFill>
                <a:schemeClr val="accent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defRPr/>
            </a:pPr>
            <a:endParaRPr lang="de-DE" sz="1600" dirty="0" err="1">
              <a:solidFill>
                <a:schemeClr val="accent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Ovale Legende 12"/>
          <p:cNvSpPr>
            <a:spLocks noChangeArrowheads="1"/>
          </p:cNvSpPr>
          <p:nvPr/>
        </p:nvSpPr>
        <p:spPr bwMode="auto">
          <a:xfrm>
            <a:off x="3851275" y="5202238"/>
            <a:ext cx="2449513" cy="1655762"/>
          </a:xfrm>
          <a:prstGeom prst="wedgeEllipseCallout">
            <a:avLst>
              <a:gd name="adj1" fmla="val -65356"/>
              <a:gd name="adj2" fmla="val -51819"/>
            </a:avLst>
          </a:prstGeom>
          <a:solidFill>
            <a:schemeClr val="accent1">
              <a:alpha val="3803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de-DE" sz="1600" b="1">
                <a:solidFill>
                  <a:srgbClr val="660066"/>
                </a:solidFill>
              </a:rPr>
              <a:t>„sprechen“, „austauschen“, „aussprechen“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2" grpId="0"/>
      <p:bldP spid="15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650" y="1052513"/>
            <a:ext cx="8388350" cy="5616575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de-DE" sz="1600" b="1" dirty="0" smtClean="0">
                <a:solidFill>
                  <a:srgbClr val="660066"/>
                </a:solidFill>
              </a:rPr>
              <a:t>Zwang?</a:t>
            </a:r>
            <a:endParaRPr lang="de-DE" sz="1600" b="1" dirty="0">
              <a:solidFill>
                <a:srgbClr val="660066"/>
              </a:solidFill>
            </a:endParaRPr>
          </a:p>
          <a:p>
            <a:pPr marL="580050" lvl="1">
              <a:lnSpc>
                <a:spcPct val="80000"/>
              </a:lnSpc>
              <a:spcBef>
                <a:spcPts val="0"/>
              </a:spcBef>
              <a:defRPr/>
            </a:pPr>
            <a:r>
              <a:rPr lang="de-DE" sz="1400" dirty="0" smtClean="0"/>
              <a:t>„</a:t>
            </a:r>
            <a:r>
              <a:rPr lang="de-DE" sz="1400" dirty="0"/>
              <a:t>ich sollte auch wieder gehen dürfen</a:t>
            </a:r>
            <a:r>
              <a:rPr lang="de-DE" sz="1400" dirty="0" smtClean="0"/>
              <a:t>“</a:t>
            </a:r>
          </a:p>
          <a:p>
            <a:pPr marL="580050" lvl="1">
              <a:lnSpc>
                <a:spcPct val="80000"/>
              </a:lnSpc>
              <a:spcBef>
                <a:spcPts val="0"/>
              </a:spcBef>
              <a:defRPr/>
            </a:pPr>
            <a:r>
              <a:rPr lang="de-DE" sz="1400" dirty="0" smtClean="0"/>
              <a:t>„mir wäre wichtig, dass ich die Gruppe auch wieder verlassen darf“</a:t>
            </a:r>
          </a:p>
          <a:p>
            <a:pPr marL="294300" lvl="1" indent="0">
              <a:lnSpc>
                <a:spcPct val="8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de-DE" sz="1400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de-DE" sz="1600" b="1" dirty="0">
                <a:solidFill>
                  <a:srgbClr val="660066"/>
                </a:solidFill>
              </a:rPr>
              <a:t>kostenpflichtig?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defRPr/>
            </a:pPr>
            <a:r>
              <a:rPr lang="de-DE" sz="1400" dirty="0" smtClean="0"/>
              <a:t>„</a:t>
            </a:r>
            <a:r>
              <a:rPr lang="de-DE" sz="1400" dirty="0"/>
              <a:t>es sollte nicht so teuer sein</a:t>
            </a:r>
            <a:r>
              <a:rPr lang="de-DE" sz="1400" dirty="0" smtClean="0"/>
              <a:t>“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defRPr/>
            </a:pPr>
            <a:endParaRPr lang="de-DE" sz="16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de-DE" sz="1600" b="1" dirty="0">
                <a:solidFill>
                  <a:srgbClr val="660066"/>
                </a:solidFill>
              </a:rPr>
              <a:t>professionell angeleitet?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defRPr/>
            </a:pPr>
            <a:r>
              <a:rPr lang="de-DE" sz="1400" dirty="0" smtClean="0"/>
              <a:t>„die Leute helfen </a:t>
            </a:r>
            <a:r>
              <a:rPr lang="de-DE" sz="1400" dirty="0"/>
              <a:t>sich ja nicht direkt selbst, sondern der Therapeut</a:t>
            </a:r>
            <a:br>
              <a:rPr lang="de-DE" sz="1400" dirty="0"/>
            </a:br>
            <a:r>
              <a:rPr lang="de-DE" sz="1400" dirty="0"/>
              <a:t> bzw. er leitet es an, regt zum Nachdenken an und dadurch</a:t>
            </a:r>
            <a:br>
              <a:rPr lang="de-DE" sz="1400" dirty="0"/>
            </a:br>
            <a:r>
              <a:rPr lang="de-DE" sz="1400" dirty="0"/>
              <a:t> kommen sie zur ‚Lösung’</a:t>
            </a:r>
            <a:r>
              <a:rPr lang="de-DE" sz="1400" dirty="0" smtClean="0"/>
              <a:t>“ 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defRPr/>
            </a:pPr>
            <a:r>
              <a:rPr lang="de-DE" sz="1400" dirty="0" smtClean="0"/>
              <a:t>„</a:t>
            </a:r>
            <a:r>
              <a:rPr lang="de-DE" sz="1400" dirty="0" err="1" smtClean="0"/>
              <a:t>einfühlsames</a:t>
            </a:r>
            <a:r>
              <a:rPr lang="de-DE" sz="1400" dirty="0" smtClean="0"/>
              <a:t> </a:t>
            </a:r>
            <a:r>
              <a:rPr lang="de-DE" sz="1400" dirty="0"/>
              <a:t>Personal</a:t>
            </a:r>
            <a:r>
              <a:rPr lang="de-DE" sz="1400" dirty="0" smtClean="0"/>
              <a:t>“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defRPr/>
            </a:pPr>
            <a:r>
              <a:rPr lang="de-DE" sz="1400" dirty="0" smtClean="0"/>
              <a:t>„</a:t>
            </a:r>
            <a:r>
              <a:rPr lang="de-DE" sz="1400" dirty="0"/>
              <a:t>gut ausgebildeter Therapeut</a:t>
            </a:r>
            <a:r>
              <a:rPr lang="de-DE" sz="1400" dirty="0" smtClean="0"/>
              <a:t>“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defRPr/>
            </a:pPr>
            <a:endParaRPr lang="de-DE" sz="14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de-DE" sz="1600" b="1" dirty="0">
                <a:solidFill>
                  <a:srgbClr val="660066"/>
                </a:solidFill>
              </a:rPr>
              <a:t>nur für Suchterkrankungen?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defRPr/>
            </a:pPr>
            <a:r>
              <a:rPr lang="de-DE" sz="1400" dirty="0" smtClean="0"/>
              <a:t>„den </a:t>
            </a:r>
            <a:r>
              <a:rPr lang="de-DE" sz="1400" dirty="0"/>
              <a:t>‚negativen’ Ruf des Wortes Selbsthilfegruppe ändern, da es </a:t>
            </a:r>
            <a:r>
              <a:rPr lang="de-DE" sz="1400" dirty="0" smtClean="0"/>
              <a:t>für junge </a:t>
            </a:r>
            <a:r>
              <a:rPr lang="de-DE" sz="1400" dirty="0"/>
              <a:t>Leute nicht gut ist, als Süchtiger abgestempelt zu werden</a:t>
            </a:r>
            <a:r>
              <a:rPr lang="de-DE" sz="1400" dirty="0" smtClean="0"/>
              <a:t>“</a:t>
            </a:r>
            <a:endParaRPr lang="de-DE" sz="1400" dirty="0"/>
          </a:p>
        </p:txBody>
      </p:sp>
      <p:sp>
        <p:nvSpPr>
          <p:cNvPr id="3993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84438" y="6592888"/>
            <a:ext cx="6019800" cy="2286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altLang="ja-JP" sz="1200">
                <a:solidFill>
                  <a:schemeClr val="tx2"/>
                </a:solidFill>
                <a:latin typeface="Lucida Sans Unicode" charset="0"/>
              </a:rPr>
              <a:t>M. Walther, NAKOS</a:t>
            </a:r>
          </a:p>
        </p:txBody>
      </p:sp>
      <p:sp>
        <p:nvSpPr>
          <p:cNvPr id="39939" name="Titel 1"/>
          <p:cNvSpPr txBox="1">
            <a:spLocks/>
          </p:cNvSpPr>
          <p:nvPr/>
        </p:nvSpPr>
        <p:spPr bwMode="auto">
          <a:xfrm>
            <a:off x="468313" y="476250"/>
            <a:ext cx="77724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2000" b="1">
                <a:latin typeface="Lucida Sans Unicode" charset="0"/>
              </a:rPr>
              <a:t>Wissensdefizite und verzerrte Bilder</a:t>
            </a:r>
            <a:br>
              <a:rPr lang="de-DE" sz="2000" b="1">
                <a:latin typeface="Lucida Sans Unicode" charset="0"/>
              </a:rPr>
            </a:br>
            <a:endParaRPr lang="de-DE" sz="2000" b="1">
              <a:latin typeface="Lucida Sans Unicode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el 1"/>
          <p:cNvSpPr>
            <a:spLocks noGrp="1"/>
          </p:cNvSpPr>
          <p:nvPr>
            <p:ph type="title"/>
          </p:nvPr>
        </p:nvSpPr>
        <p:spPr>
          <a:xfrm>
            <a:off x="539750" y="2276475"/>
            <a:ext cx="7772400" cy="990600"/>
          </a:xfrm>
        </p:spPr>
        <p:txBody>
          <a:bodyPr/>
          <a:lstStyle/>
          <a:p>
            <a:pPr algn="ctr"/>
            <a:r>
              <a:rPr lang="de-DE">
                <a:latin typeface="Lucida Sans Unicode" charset="0"/>
                <a:ea typeface="ＭＳ Ｐゴシック" charset="0"/>
                <a:cs typeface="ＭＳ Ｐゴシック" charset="0"/>
              </a:rPr>
              <a:t>Meinungen und (Vor-) Urteile?</a:t>
            </a:r>
          </a:p>
        </p:txBody>
      </p:sp>
      <p:sp>
        <p:nvSpPr>
          <p:cNvPr id="69634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altLang="ja-JP" sz="1200">
                <a:solidFill>
                  <a:schemeClr val="tx2"/>
                </a:solidFill>
                <a:latin typeface="Lucida Sans Unicode" charset="0"/>
              </a:rPr>
              <a:t>M. Walther, NAKOS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275"/>
          </a:xfrm>
        </p:spPr>
        <p:txBody>
          <a:bodyPr/>
          <a:lstStyle/>
          <a:p>
            <a:r>
              <a:rPr lang="de-DE" sz="2000" b="1">
                <a:latin typeface="Lucida Sans Unicode" charset="0"/>
                <a:ea typeface="ＭＳ Ｐゴシック" charset="0"/>
                <a:cs typeface="ＭＳ Ｐゴシック" charset="0"/>
              </a:rPr>
              <a:t>Imageproblem?</a:t>
            </a:r>
          </a:p>
        </p:txBody>
      </p:sp>
      <p:sp>
        <p:nvSpPr>
          <p:cNvPr id="50179" name="Inhaltsplatzhalter 2"/>
          <p:cNvSpPr>
            <a:spLocks noGrp="1"/>
          </p:cNvSpPr>
          <p:nvPr>
            <p:ph idx="1"/>
          </p:nvPr>
        </p:nvSpPr>
        <p:spPr>
          <a:xfrm>
            <a:off x="684213" y="1484313"/>
            <a:ext cx="7772400" cy="20161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de-DE" sz="1600" dirty="0" smtClean="0">
                <a:solidFill>
                  <a:srgbClr val="002788"/>
                </a:solidFill>
              </a:rPr>
              <a:t>Frage</a:t>
            </a:r>
            <a:r>
              <a:rPr lang="de-DE" sz="1600" dirty="0">
                <a:solidFill>
                  <a:srgbClr val="002788"/>
                </a:solidFill>
              </a:rPr>
              <a:t>: </a:t>
            </a:r>
            <a:r>
              <a:rPr lang="de-DE" sz="1600" dirty="0" err="1">
                <a:solidFill>
                  <a:srgbClr val="002788"/>
                </a:solidFill>
              </a:rPr>
              <a:t>Würden</a:t>
            </a:r>
            <a:r>
              <a:rPr lang="de-DE" sz="1600" dirty="0">
                <a:solidFill>
                  <a:srgbClr val="002788"/>
                </a:solidFill>
              </a:rPr>
              <a:t> Sie Ihren Freunden erzählen bzw. haben Sie ihnen erzählt,</a:t>
            </a:r>
            <a:br>
              <a:rPr lang="de-DE" sz="1600" dirty="0">
                <a:solidFill>
                  <a:srgbClr val="002788"/>
                </a:solidFill>
              </a:rPr>
            </a:br>
            <a:r>
              <a:rPr lang="de-DE" sz="1600" dirty="0">
                <a:solidFill>
                  <a:srgbClr val="002788"/>
                </a:solidFill>
              </a:rPr>
              <a:t>dass Sie eine Selbsthilfegruppe besuchen</a:t>
            </a:r>
            <a:r>
              <a:rPr lang="de-DE" sz="1600" dirty="0" smtClean="0">
                <a:solidFill>
                  <a:srgbClr val="002788"/>
                </a:solidFill>
              </a:rPr>
              <a:t>?</a:t>
            </a:r>
          </a:p>
          <a:p>
            <a:pPr>
              <a:defRPr/>
            </a:pPr>
            <a:r>
              <a:rPr lang="de-DE" sz="1600" dirty="0" smtClean="0"/>
              <a:t>„ ja“: 59 %		 	(FH: 64 %, BS: 53 %)</a:t>
            </a:r>
          </a:p>
          <a:p>
            <a:pPr>
              <a:defRPr/>
            </a:pPr>
            <a:r>
              <a:rPr lang="de-DE" sz="1600" dirty="0" smtClean="0"/>
              <a:t>„nein“: 18 %			 (FH</a:t>
            </a:r>
            <a:r>
              <a:rPr lang="de-DE" sz="1600" dirty="0"/>
              <a:t>: </a:t>
            </a:r>
            <a:r>
              <a:rPr lang="de-DE" sz="1600" dirty="0" smtClean="0"/>
              <a:t>10,5 %</a:t>
            </a:r>
            <a:r>
              <a:rPr lang="de-DE" sz="1600" dirty="0"/>
              <a:t>, BS: </a:t>
            </a:r>
            <a:r>
              <a:rPr lang="de-DE" sz="1600" dirty="0" smtClean="0"/>
              <a:t>27,5 %)</a:t>
            </a:r>
            <a:endParaRPr lang="de-DE" sz="1600" dirty="0"/>
          </a:p>
          <a:p>
            <a:pPr>
              <a:defRPr/>
            </a:pPr>
            <a:r>
              <a:rPr lang="de-DE" sz="1600" dirty="0" smtClean="0"/>
              <a:t>„weiß </a:t>
            </a:r>
            <a:r>
              <a:rPr lang="de-DE" sz="1600" dirty="0"/>
              <a:t>nicht</a:t>
            </a:r>
            <a:r>
              <a:rPr lang="de-DE" sz="1600" dirty="0" smtClean="0"/>
              <a:t>“: 23 % 		(FH</a:t>
            </a:r>
            <a:r>
              <a:rPr lang="de-DE" sz="1600" dirty="0"/>
              <a:t>: </a:t>
            </a:r>
            <a:r>
              <a:rPr lang="de-DE" sz="1600" dirty="0" smtClean="0"/>
              <a:t>25,5 %</a:t>
            </a:r>
            <a:r>
              <a:rPr lang="de-DE" sz="1600" dirty="0"/>
              <a:t>, BS: </a:t>
            </a:r>
            <a:r>
              <a:rPr lang="de-DE" sz="1600" dirty="0" smtClean="0"/>
              <a:t>19,5 %)</a:t>
            </a:r>
          </a:p>
        </p:txBody>
      </p:sp>
      <p:sp>
        <p:nvSpPr>
          <p:cNvPr id="41987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altLang="ja-JP" sz="1200">
                <a:solidFill>
                  <a:schemeClr val="tx2"/>
                </a:solidFill>
                <a:latin typeface="Lucida Sans Unicode" charset="0"/>
              </a:rPr>
              <a:t>M. Walther, NAKOS</a:t>
            </a:r>
          </a:p>
        </p:txBody>
      </p:sp>
      <p:sp>
        <p:nvSpPr>
          <p:cNvPr id="2" name="Textfeld 1"/>
          <p:cNvSpPr txBox="1"/>
          <p:nvPr/>
        </p:nvSpPr>
        <p:spPr bwMode="auto">
          <a:xfrm>
            <a:off x="684213" y="4149725"/>
            <a:ext cx="6351587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216000" rIns="216000">
            <a:spAutoFit/>
          </a:bodyPr>
          <a:lstStyle/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de-DE" sz="1600" dirty="0" err="1">
                <a:solidFill>
                  <a:srgbClr val="002788"/>
                </a:solidFill>
                <a:latin typeface="+mn-lt"/>
                <a:ea typeface="ＭＳ Ｐゴシック" charset="-128"/>
                <a:cs typeface="ＭＳ Ｐゴシック" charset="-128"/>
              </a:rPr>
              <a:t>Gründe</a:t>
            </a:r>
            <a:r>
              <a:rPr lang="de-DE" sz="1600" dirty="0">
                <a:solidFill>
                  <a:srgbClr val="002788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de-DE" sz="1600" dirty="0" err="1">
                <a:solidFill>
                  <a:srgbClr val="002788"/>
                </a:solidFill>
                <a:latin typeface="+mn-lt"/>
                <a:ea typeface="ＭＳ Ｐゴシック" charset="-128"/>
                <a:cs typeface="ＭＳ Ｐゴシック" charset="-128"/>
              </a:rPr>
              <a:t>für</a:t>
            </a:r>
            <a:r>
              <a:rPr lang="de-DE" sz="1600" dirty="0">
                <a:solidFill>
                  <a:srgbClr val="002788"/>
                </a:solidFill>
                <a:latin typeface="+mn-lt"/>
                <a:ea typeface="ＭＳ Ｐゴシック" charset="-128"/>
                <a:cs typeface="ＭＳ Ｐゴシック" charset="-128"/>
              </a:rPr>
              <a:t> „nein“ und „weiß nicht“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  <a:defRPr/>
            </a:pPr>
            <a:r>
              <a:rPr lang="de-DE" sz="16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„weil das Image einer Selbsthilfegruppe nicht sehr gut ist“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  <a:defRPr/>
            </a:pPr>
            <a:r>
              <a:rPr lang="de-DE" sz="16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„weil es nicht gesellschaftlich anerkannt ist“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  <a:defRPr/>
            </a:pPr>
            <a:r>
              <a:rPr lang="de-DE" sz="16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„weil man sich damit ‚angreifbar’ macht“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1"/>
          <p:cNvSpPr>
            <a:spLocks noGrp="1"/>
          </p:cNvSpPr>
          <p:nvPr>
            <p:ph type="title"/>
          </p:nvPr>
        </p:nvSpPr>
        <p:spPr>
          <a:xfrm>
            <a:off x="755650" y="1125538"/>
            <a:ext cx="7991475" cy="515937"/>
          </a:xfrm>
        </p:spPr>
        <p:txBody>
          <a:bodyPr/>
          <a:lstStyle/>
          <a:p>
            <a:r>
              <a:rPr lang="de-DE" sz="1400">
                <a:solidFill>
                  <a:srgbClr val="465D88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Frage: ...könnten Sie sich grundsätzlich vorstellen, eine Selbsthilfegruppe zu besuchen?“</a:t>
            </a:r>
            <a:r>
              <a:rPr lang="de-DE" altLang="ja-JP" sz="1400">
                <a:solidFill>
                  <a:srgbClr val="465D88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/>
            </a:r>
            <a:br>
              <a:rPr lang="de-DE" altLang="ja-JP" sz="1400">
                <a:solidFill>
                  <a:srgbClr val="465D88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</a:br>
            <a:endParaRPr lang="de-DE" sz="1200">
              <a:solidFill>
                <a:srgbClr val="465D88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0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altLang="ja-JP" sz="1100">
                <a:solidFill>
                  <a:schemeClr val="tx2"/>
                </a:solidFill>
                <a:latin typeface="Lucida Sans Unicode" charset="0"/>
              </a:rPr>
              <a:t>M. Walther, NAKOS</a:t>
            </a:r>
          </a:p>
        </p:txBody>
      </p:sp>
      <p:sp>
        <p:nvSpPr>
          <p:cNvPr id="43011" name="Textfeld 2"/>
          <p:cNvSpPr txBox="1">
            <a:spLocks noChangeArrowheads="1"/>
          </p:cNvSpPr>
          <p:nvPr/>
        </p:nvSpPr>
        <p:spPr bwMode="auto">
          <a:xfrm>
            <a:off x="1295400" y="4711700"/>
            <a:ext cx="3111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216000" rIns="216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</a:pPr>
            <a:endParaRPr lang="de-DE" sz="1000">
              <a:solidFill>
                <a:schemeClr val="tx2"/>
              </a:solidFill>
              <a:latin typeface="Lucida Sans Unicode" charset="0"/>
            </a:endParaRPr>
          </a:p>
        </p:txBody>
      </p:sp>
      <p:graphicFrame>
        <p:nvGraphicFramePr>
          <p:cNvPr id="43012" name="Diagramm 3"/>
          <p:cNvGraphicFramePr>
            <a:graphicFrameLocks/>
          </p:cNvGraphicFramePr>
          <p:nvPr/>
        </p:nvGraphicFramePr>
        <p:xfrm>
          <a:off x="1187450" y="1412875"/>
          <a:ext cx="6840538" cy="460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Arbeitsblatt" r:id="rId5" imgW="6077210" imgH="4035218" progId="Excel.Sheet.8">
                  <p:embed/>
                </p:oleObj>
              </mc:Choice>
              <mc:Fallback>
                <p:oleObj name="Arbeitsblatt" r:id="rId5" imgW="6077210" imgH="4035218" progId="Excel.Sheet.8">
                  <p:embed/>
                  <p:pic>
                    <p:nvPicPr>
                      <p:cNvPr id="0" name="Diagramm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412875"/>
                        <a:ext cx="6840538" cy="460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Textfeld 4"/>
          <p:cNvSpPr txBox="1">
            <a:spLocks noChangeArrowheads="1"/>
          </p:cNvSpPr>
          <p:nvPr/>
        </p:nvSpPr>
        <p:spPr bwMode="auto">
          <a:xfrm>
            <a:off x="250825" y="2276475"/>
            <a:ext cx="2586038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16000" rIns="216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</a:pPr>
            <a:r>
              <a:rPr lang="de-DE" sz="1400">
                <a:latin typeface="Lucida Sans Unicode" charset="0"/>
              </a:rPr>
              <a:t>„weil ich eigentlich weder Alkohol trinke noch rauche oder ein anderes Problem habe“</a:t>
            </a:r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</a:pPr>
            <a:endParaRPr lang="de-DE" sz="1200">
              <a:solidFill>
                <a:schemeClr val="tx2"/>
              </a:solidFill>
              <a:latin typeface="Lucida Sans Unicode" charset="0"/>
            </a:endParaRPr>
          </a:p>
        </p:txBody>
      </p:sp>
      <p:sp>
        <p:nvSpPr>
          <p:cNvPr id="43014" name="Textfeld 5"/>
          <p:cNvSpPr txBox="1">
            <a:spLocks noChangeArrowheads="1"/>
          </p:cNvSpPr>
          <p:nvPr/>
        </p:nvSpPr>
        <p:spPr bwMode="auto">
          <a:xfrm>
            <a:off x="1042988" y="5084763"/>
            <a:ext cx="2736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16000" rIns="216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400">
                <a:latin typeface="Lucida Sans Unicode" charset="0"/>
              </a:rPr>
              <a:t>„schwierig, mit Fremden über eigene Probleme zu sprechen“ </a:t>
            </a:r>
          </a:p>
        </p:txBody>
      </p:sp>
      <p:sp>
        <p:nvSpPr>
          <p:cNvPr id="43015" name="Textfeld 6"/>
          <p:cNvSpPr txBox="1">
            <a:spLocks noChangeArrowheads="1"/>
          </p:cNvSpPr>
          <p:nvPr/>
        </p:nvSpPr>
        <p:spPr bwMode="auto">
          <a:xfrm>
            <a:off x="6480175" y="2060575"/>
            <a:ext cx="26638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16000" rIns="216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</a:pPr>
            <a:r>
              <a:rPr lang="de-DE" sz="1400">
                <a:latin typeface="Lucida Sans Unicode" charset="0"/>
              </a:rPr>
              <a:t>„weil man von den Anderen verstanden</a:t>
            </a:r>
            <a:r>
              <a:rPr lang="de-DE" sz="1200">
                <a:latin typeface="Lucida Sans Unicode" charset="0"/>
              </a:rPr>
              <a:t> </a:t>
            </a:r>
            <a:r>
              <a:rPr lang="de-DE" sz="1400">
                <a:latin typeface="Lucida Sans Unicode" charset="0"/>
              </a:rPr>
              <a:t>wird und von dem Erlebten der Anderen lernen kann“ </a:t>
            </a:r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</a:pPr>
            <a:endParaRPr lang="de-DE" sz="1400">
              <a:solidFill>
                <a:schemeClr val="tx2"/>
              </a:solidFill>
              <a:latin typeface="Lucida Sans Unicode" charset="0"/>
            </a:endParaRPr>
          </a:p>
        </p:txBody>
      </p:sp>
      <p:cxnSp>
        <p:nvCxnSpPr>
          <p:cNvPr id="43016" name="Gerade Verbindung 10"/>
          <p:cNvCxnSpPr>
            <a:cxnSpLocks noChangeShapeType="1"/>
          </p:cNvCxnSpPr>
          <p:nvPr/>
        </p:nvCxnSpPr>
        <p:spPr bwMode="auto">
          <a:xfrm>
            <a:off x="2339975" y="2997200"/>
            <a:ext cx="11525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3017" name="Gerade Verbindung 12"/>
          <p:cNvCxnSpPr>
            <a:cxnSpLocks noChangeShapeType="1"/>
          </p:cNvCxnSpPr>
          <p:nvPr/>
        </p:nvCxnSpPr>
        <p:spPr bwMode="auto">
          <a:xfrm flipH="1">
            <a:off x="5724525" y="2997200"/>
            <a:ext cx="7921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3018" name="Gerade Verbindung 14"/>
          <p:cNvCxnSpPr>
            <a:cxnSpLocks noChangeShapeType="1"/>
          </p:cNvCxnSpPr>
          <p:nvPr/>
        </p:nvCxnSpPr>
        <p:spPr bwMode="auto">
          <a:xfrm flipH="1">
            <a:off x="3132138" y="4797425"/>
            <a:ext cx="50323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019" name="Textfeld 7"/>
          <p:cNvSpPr txBox="1">
            <a:spLocks noChangeArrowheads="1"/>
          </p:cNvSpPr>
          <p:nvPr/>
        </p:nvSpPr>
        <p:spPr bwMode="auto">
          <a:xfrm>
            <a:off x="658813" y="333375"/>
            <a:ext cx="85058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216000" rIns="216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</a:pPr>
            <a:r>
              <a:rPr lang="de-DE" sz="1800" b="1">
                <a:latin typeface="Lucida Sans Unicode" charset="0"/>
              </a:rPr>
              <a:t>Grundsätzliche Teilnahmebereitschaft bei knapp der Hälfte der Befragten</a:t>
            </a:r>
            <a:endParaRPr lang="de-DE" sz="1800">
              <a:latin typeface="Lucida Sans Unicode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el 1"/>
          <p:cNvSpPr>
            <a:spLocks noGrp="1"/>
          </p:cNvSpPr>
          <p:nvPr>
            <p:ph type="title"/>
          </p:nvPr>
        </p:nvSpPr>
        <p:spPr>
          <a:xfrm>
            <a:off x="539750" y="2276475"/>
            <a:ext cx="7772400" cy="990600"/>
          </a:xfrm>
        </p:spPr>
        <p:txBody>
          <a:bodyPr/>
          <a:lstStyle/>
          <a:p>
            <a:pPr algn="ctr"/>
            <a:r>
              <a:rPr lang="de-DE">
                <a:latin typeface="Lucida Sans Unicode" charset="0"/>
                <a:ea typeface="ＭＳ Ｐゴシック" charset="0"/>
                <a:cs typeface="ＭＳ Ｐゴシック" charset="0"/>
              </a:rPr>
              <a:t>Wünsche an gemeinschaftliche Selbsthilfe?</a:t>
            </a:r>
          </a:p>
        </p:txBody>
      </p:sp>
      <p:sp>
        <p:nvSpPr>
          <p:cNvPr id="70658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altLang="ja-JP" sz="1200">
                <a:solidFill>
                  <a:schemeClr val="tx2"/>
                </a:solidFill>
                <a:latin typeface="Lucida Sans Unicode" charset="0"/>
              </a:rPr>
              <a:t>M. Walther, NAKOS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altLang="ja-JP" sz="1000">
                <a:solidFill>
                  <a:schemeClr val="tx2"/>
                </a:solidFill>
                <a:latin typeface="Lucida Sans Unicode" charset="0"/>
              </a:rPr>
              <a:t>M. Walther, NAKOS</a:t>
            </a:r>
          </a:p>
        </p:txBody>
      </p:sp>
      <p:graphicFrame>
        <p:nvGraphicFramePr>
          <p:cNvPr id="3" name="Diagramm 3"/>
          <p:cNvGraphicFramePr>
            <a:graphicFrameLocks/>
          </p:cNvGraphicFramePr>
          <p:nvPr/>
        </p:nvGraphicFramePr>
        <p:xfrm>
          <a:off x="920750" y="1290638"/>
          <a:ext cx="6978650" cy="492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683" name="Textfeld 2"/>
          <p:cNvSpPr txBox="1">
            <a:spLocks noChangeArrowheads="1"/>
          </p:cNvSpPr>
          <p:nvPr/>
        </p:nvSpPr>
        <p:spPr bwMode="auto">
          <a:xfrm>
            <a:off x="539750" y="260350"/>
            <a:ext cx="79930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16000" rIns="216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</a:pPr>
            <a:r>
              <a:rPr lang="de-DE" sz="2000" b="1">
                <a:solidFill>
                  <a:srgbClr val="002788"/>
                </a:solidFill>
                <a:latin typeface="Lucida Sans Unicode" charset="0"/>
              </a:rPr>
              <a:t>Was wäre den Befragten an einer Selbsthilfegruppe wichtig?</a:t>
            </a:r>
            <a:endParaRPr lang="de-DE" sz="1800" b="1">
              <a:solidFill>
                <a:srgbClr val="002788"/>
              </a:solidFill>
              <a:latin typeface="Lucida Sans Unicode" charset="0"/>
            </a:endParaRPr>
          </a:p>
        </p:txBody>
      </p:sp>
      <p:sp>
        <p:nvSpPr>
          <p:cNvPr id="71684" name="Textfeld 8"/>
          <p:cNvSpPr txBox="1">
            <a:spLocks noChangeArrowheads="1"/>
          </p:cNvSpPr>
          <p:nvPr/>
        </p:nvSpPr>
        <p:spPr bwMode="auto">
          <a:xfrm>
            <a:off x="2339975" y="6165850"/>
            <a:ext cx="311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216000" rIns="216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</a:pPr>
            <a:endParaRPr lang="de-DE" sz="1400">
              <a:solidFill>
                <a:schemeClr val="accent1"/>
              </a:solidFill>
              <a:latin typeface="Lucida Sans Unicode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altLang="ja-JP" sz="1000">
                <a:solidFill>
                  <a:schemeClr val="tx2"/>
                </a:solidFill>
                <a:latin typeface="Lucida Sans Unicode" charset="0"/>
              </a:rPr>
              <a:t>M. Walther, NAKOS</a:t>
            </a:r>
          </a:p>
        </p:txBody>
      </p:sp>
      <p:graphicFrame>
        <p:nvGraphicFramePr>
          <p:cNvPr id="72706" name="Diagramm 3"/>
          <p:cNvGraphicFramePr>
            <a:graphicFrameLocks/>
          </p:cNvGraphicFramePr>
          <p:nvPr/>
        </p:nvGraphicFramePr>
        <p:xfrm>
          <a:off x="1352550" y="930275"/>
          <a:ext cx="6365875" cy="463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6" r:id="rId5" imgW="6363698" imgH="4632577" progId="Excel.Chart.8">
                  <p:embed/>
                </p:oleObj>
              </mc:Choice>
              <mc:Fallback>
                <p:oleObj r:id="rId5" imgW="6363698" imgH="4632577" progId="Excel.Chart.8">
                  <p:embed/>
                  <p:pic>
                    <p:nvPicPr>
                      <p:cNvPr id="0" name="Diagramm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930275"/>
                        <a:ext cx="6365875" cy="4637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7" name="Textfeld 2"/>
          <p:cNvSpPr txBox="1">
            <a:spLocks noChangeArrowheads="1"/>
          </p:cNvSpPr>
          <p:nvPr/>
        </p:nvSpPr>
        <p:spPr bwMode="auto">
          <a:xfrm>
            <a:off x="539750" y="260350"/>
            <a:ext cx="79930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16000" rIns="216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</a:pPr>
            <a:r>
              <a:rPr lang="de-DE" sz="2000" b="1">
                <a:solidFill>
                  <a:srgbClr val="002788"/>
                </a:solidFill>
                <a:latin typeface="Lucida Sans Unicode" charset="0"/>
              </a:rPr>
              <a:t>Was wäre den Befragten an einer Selbsthilfegruppe wichtig?</a:t>
            </a:r>
            <a:endParaRPr lang="de-DE" sz="1800" b="1">
              <a:solidFill>
                <a:srgbClr val="002788"/>
              </a:solidFill>
              <a:latin typeface="Lucida Sans Unicode" charset="0"/>
            </a:endParaRPr>
          </a:p>
        </p:txBody>
      </p:sp>
      <p:sp>
        <p:nvSpPr>
          <p:cNvPr id="72708" name="Textfeld 8"/>
          <p:cNvSpPr txBox="1">
            <a:spLocks noChangeArrowheads="1"/>
          </p:cNvSpPr>
          <p:nvPr/>
        </p:nvSpPr>
        <p:spPr bwMode="auto">
          <a:xfrm>
            <a:off x="2339975" y="6165850"/>
            <a:ext cx="311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216000" rIns="216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</a:pPr>
            <a:endParaRPr lang="de-DE" sz="1400">
              <a:solidFill>
                <a:schemeClr val="accent1"/>
              </a:solidFill>
              <a:latin typeface="Lucida Sans Unicode" charset="0"/>
            </a:endParaRPr>
          </a:p>
        </p:txBody>
      </p:sp>
      <p:sp>
        <p:nvSpPr>
          <p:cNvPr id="2" name="Geschweifte Klammer links 1"/>
          <p:cNvSpPr/>
          <p:nvPr/>
        </p:nvSpPr>
        <p:spPr bwMode="auto">
          <a:xfrm rot="16200000">
            <a:off x="1620044" y="4725194"/>
            <a:ext cx="503237" cy="1368425"/>
          </a:xfrm>
          <a:prstGeom prst="leftBrace">
            <a:avLst>
              <a:gd name="adj1" fmla="val 24482"/>
              <a:gd name="adj2" fmla="val 53305"/>
            </a:avLst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de-DE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charset="0"/>
            </a:endParaRPr>
          </a:p>
        </p:txBody>
      </p:sp>
      <p:sp>
        <p:nvSpPr>
          <p:cNvPr id="7" name="Geschweifte Klammer links 6"/>
          <p:cNvSpPr/>
          <p:nvPr/>
        </p:nvSpPr>
        <p:spPr bwMode="auto">
          <a:xfrm rot="16200000">
            <a:off x="2879725" y="5121276"/>
            <a:ext cx="503237" cy="1008062"/>
          </a:xfrm>
          <a:prstGeom prst="leftBrace">
            <a:avLst>
              <a:gd name="adj1" fmla="val 24482"/>
              <a:gd name="adj2" fmla="val 53305"/>
            </a:avLst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de-DE" u="sng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charset="0"/>
            </a:endParaRPr>
          </a:p>
        </p:txBody>
      </p:sp>
      <p:sp>
        <p:nvSpPr>
          <p:cNvPr id="8" name="Geschweifte Klammer links 7"/>
          <p:cNvSpPr/>
          <p:nvPr/>
        </p:nvSpPr>
        <p:spPr bwMode="auto">
          <a:xfrm rot="16200000">
            <a:off x="4823619" y="4904582"/>
            <a:ext cx="504825" cy="865187"/>
          </a:xfrm>
          <a:prstGeom prst="leftBrace">
            <a:avLst>
              <a:gd name="adj1" fmla="val 24482"/>
              <a:gd name="adj2" fmla="val 53305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de-DE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charset="0"/>
            </a:endParaRPr>
          </a:p>
        </p:txBody>
      </p:sp>
      <p:sp>
        <p:nvSpPr>
          <p:cNvPr id="72712" name="Rechteck 3"/>
          <p:cNvSpPr>
            <a:spLocks noChangeArrowheads="1"/>
          </p:cNvSpPr>
          <p:nvPr/>
        </p:nvSpPr>
        <p:spPr bwMode="auto">
          <a:xfrm>
            <a:off x="1258888" y="5661025"/>
            <a:ext cx="1212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  <a:buClr>
                <a:schemeClr val="tx1"/>
              </a:buClr>
            </a:pPr>
            <a:r>
              <a:rPr lang="de-DE" sz="1600" b="1">
                <a:solidFill>
                  <a:srgbClr val="660066"/>
                </a:solidFill>
                <a:latin typeface="Lucida Sans Unicode" charset="0"/>
              </a:rPr>
              <a:t>Austausch</a:t>
            </a:r>
            <a:endParaRPr lang="de-DE" sz="1800" b="1">
              <a:solidFill>
                <a:srgbClr val="660066"/>
              </a:solidFill>
              <a:latin typeface="Lucida Sans Unicode" charset="0"/>
            </a:endParaRPr>
          </a:p>
        </p:txBody>
      </p:sp>
      <p:sp>
        <p:nvSpPr>
          <p:cNvPr id="5" name="Textfeld 4"/>
          <p:cNvSpPr txBox="1"/>
          <p:nvPr/>
        </p:nvSpPr>
        <p:spPr bwMode="auto">
          <a:xfrm>
            <a:off x="1763713" y="5661025"/>
            <a:ext cx="32734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216000" rIns="216000">
            <a:spAutoFit/>
          </a:bodyPr>
          <a:lstStyle/>
          <a:p>
            <a:pPr algn="ctr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de-DE" sz="1600" b="1" dirty="0">
                <a:solidFill>
                  <a:srgbClr val="008000"/>
                </a:solidFill>
                <a:latin typeface="Lucida Sans Unicode" charset="0"/>
              </a:rPr>
              <a:t>gemeinsames Üben /Arbeiten</a:t>
            </a:r>
            <a:br>
              <a:rPr lang="de-DE" sz="1600" b="1" dirty="0">
                <a:solidFill>
                  <a:srgbClr val="008000"/>
                </a:solidFill>
                <a:latin typeface="Lucida Sans Unicode" charset="0"/>
              </a:rPr>
            </a:br>
            <a:r>
              <a:rPr lang="de-DE" sz="1600" b="1" dirty="0">
                <a:solidFill>
                  <a:srgbClr val="008000"/>
                </a:solidFill>
                <a:latin typeface="Lucida Sans Unicode" charset="0"/>
              </a:rPr>
              <a:t>an der eigenen Situation</a:t>
            </a:r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defRPr/>
            </a:pPr>
            <a:endParaRPr lang="de-DE" sz="1000" dirty="0" err="1">
              <a:solidFill>
                <a:schemeClr val="tx2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Textfeld 5"/>
          <p:cNvSpPr txBox="1"/>
          <p:nvPr/>
        </p:nvSpPr>
        <p:spPr bwMode="auto">
          <a:xfrm>
            <a:off x="4643438" y="5373688"/>
            <a:ext cx="9398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216000" rIns="216000">
            <a:spAutoFit/>
          </a:bodyPr>
          <a:lstStyle/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de-DE" sz="1600" dirty="0">
                <a:solidFill>
                  <a:srgbClr val="FF0000"/>
                </a:solidFill>
                <a:latin typeface="+mn-lt"/>
                <a:ea typeface="ＭＳ Ｐゴシック" charset="-128"/>
                <a:cs typeface="ＭＳ Ｐゴシック" charset="-128"/>
              </a:rPr>
              <a:t>„Spaß“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9" descr="NAKOS_Logo07_cmyk_300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27574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hteck 14"/>
          <p:cNvSpPr>
            <a:spLocks noChangeArrowheads="1"/>
          </p:cNvSpPr>
          <p:nvPr/>
        </p:nvSpPr>
        <p:spPr bwMode="auto">
          <a:xfrm>
            <a:off x="3924300" y="1773238"/>
            <a:ext cx="48958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lvl="1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de-DE" sz="1600" b="1">
                <a:solidFill>
                  <a:schemeClr val="accent1"/>
                </a:solidFill>
                <a:latin typeface="Lucida Sans Unicode" charset="0"/>
              </a:rPr>
              <a:t>Bundesweite Aufklärungs-, Service-, Netzwerkeinrichtung im Feld der Selbsthilfe</a:t>
            </a:r>
          </a:p>
          <a:p>
            <a:pPr marL="285750" lvl="1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de-DE" sz="1600" b="1">
                <a:solidFill>
                  <a:schemeClr val="accent1"/>
                </a:solidFill>
                <a:latin typeface="Lucida Sans Unicode" charset="0"/>
              </a:rPr>
              <a:t>seit 1984; in Berlin</a:t>
            </a:r>
          </a:p>
        </p:txBody>
      </p:sp>
      <p:pic>
        <p:nvPicPr>
          <p:cNvPr id="19459" name="Bild 5" descr="Bild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876925"/>
            <a:ext cx="194468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feld 7"/>
          <p:cNvSpPr txBox="1">
            <a:spLocks noChangeArrowheads="1"/>
          </p:cNvSpPr>
          <p:nvPr/>
        </p:nvSpPr>
        <p:spPr bwMode="auto">
          <a:xfrm>
            <a:off x="1619250" y="3355975"/>
            <a:ext cx="3111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216000" rIns="216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</a:pPr>
            <a:endParaRPr lang="de-DE" sz="900">
              <a:solidFill>
                <a:srgbClr val="660066"/>
              </a:solidFill>
              <a:latin typeface="Lucida Sans Unicode" charset="0"/>
            </a:endParaRPr>
          </a:p>
        </p:txBody>
      </p:sp>
      <p:sp>
        <p:nvSpPr>
          <p:cNvPr id="3" name="Textfeld 2"/>
          <p:cNvSpPr txBox="1"/>
          <p:nvPr/>
        </p:nvSpPr>
        <p:spPr bwMode="auto">
          <a:xfrm>
            <a:off x="3995738" y="5373688"/>
            <a:ext cx="4103687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216000" rIns="216000">
            <a:spAutoFit/>
          </a:bodyPr>
          <a:lstStyle/>
          <a:p>
            <a:pPr marL="285750" lvl="1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de-DE" sz="1600" b="1" dirty="0">
                <a:solidFill>
                  <a:schemeClr val="accent1"/>
                </a:solidFill>
                <a:latin typeface="Lucida Sans Unicode" charset="0"/>
              </a:rPr>
              <a:t>Eine Einrichtung der Deutschen Arbeitsgemeinschaft Selbsthilfegruppen (DAG SHG) e.V. </a:t>
            </a:r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defRPr/>
            </a:pPr>
            <a:endParaRPr lang="de-DE" sz="900" dirty="0" err="1">
              <a:solidFill>
                <a:schemeClr val="tx2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62" name="Textfeld 1"/>
          <p:cNvSpPr txBox="1">
            <a:spLocks noChangeArrowheads="1"/>
          </p:cNvSpPr>
          <p:nvPr/>
        </p:nvSpPr>
        <p:spPr bwMode="auto">
          <a:xfrm>
            <a:off x="3924300" y="3213100"/>
            <a:ext cx="410368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16000" rIns="21600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de-DE" sz="1600" b="1">
                <a:solidFill>
                  <a:schemeClr val="accent1"/>
                </a:solidFill>
                <a:latin typeface="Lucida Sans Unicode" charset="0"/>
              </a:rPr>
              <a:t>Adressdatenbanken GRÜNE, ROTE,</a:t>
            </a:r>
            <a:br>
              <a:rPr lang="de-DE" sz="1600" b="1">
                <a:solidFill>
                  <a:schemeClr val="accent1"/>
                </a:solidFill>
                <a:latin typeface="Lucida Sans Unicode" charset="0"/>
              </a:rPr>
            </a:br>
            <a:r>
              <a:rPr lang="de-DE" sz="1600" b="1">
                <a:solidFill>
                  <a:schemeClr val="accent1"/>
                </a:solidFill>
                <a:latin typeface="Lucida Sans Unicode" charset="0"/>
              </a:rPr>
              <a:t>BLAUE ADRESSEN</a:t>
            </a:r>
          </a:p>
        </p:txBody>
      </p:sp>
      <p:pic>
        <p:nvPicPr>
          <p:cNvPr id="19463" name="Bild 4" descr="Bildschirmfoto 2015-11-04 um 09.23.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141663"/>
            <a:ext cx="2592387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 bwMode="auto">
          <a:xfrm>
            <a:off x="1106488" y="484188"/>
            <a:ext cx="3157537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216000" rIns="216000">
            <a:spAutoFit/>
          </a:bodyPr>
          <a:lstStyle/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de-DE" b="1" dirty="0">
                <a:solidFill>
                  <a:srgbClr val="002788"/>
                </a:solidFill>
                <a:latin typeface="+mn-lt"/>
                <a:ea typeface="ＭＳ Ｐゴシック" charset="-128"/>
                <a:cs typeface="ＭＳ Ｐゴシック" charset="-128"/>
              </a:rPr>
              <a:t>Wer ist die NAKOS?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3" grpId="0"/>
      <p:bldP spid="194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el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7772400" cy="514350"/>
          </a:xfrm>
        </p:spPr>
        <p:txBody>
          <a:bodyPr/>
          <a:lstStyle/>
          <a:p>
            <a:r>
              <a:rPr lang="de-DE" sz="1800" b="1">
                <a:latin typeface="Lucida Sans Unicode" charset="0"/>
                <a:ea typeface="ＭＳ Ｐゴシック" charset="0"/>
                <a:cs typeface="ＭＳ Ｐゴシック" charset="0"/>
              </a:rPr>
              <a:t>Frage: Welche Empfehlungen hätten Sie für die Selbsthilfe?</a:t>
            </a:r>
            <a:br>
              <a:rPr lang="de-DE" sz="1800" b="1">
                <a:latin typeface="Lucida Sans Unicode" charset="0"/>
                <a:ea typeface="ＭＳ Ｐゴシック" charset="0"/>
                <a:cs typeface="ＭＳ Ｐゴシック" charset="0"/>
              </a:rPr>
            </a:br>
            <a:endParaRPr lang="de-DE" sz="1800" b="1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1413" y="6453188"/>
            <a:ext cx="6019800" cy="2286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altLang="ja-JP" sz="1050">
                <a:solidFill>
                  <a:schemeClr val="tx2"/>
                </a:solidFill>
                <a:latin typeface="Lucida Sans Unicode" charset="0"/>
              </a:rPr>
              <a:t>M. Walther, NAKOS</a:t>
            </a:r>
          </a:p>
        </p:txBody>
      </p:sp>
      <p:sp>
        <p:nvSpPr>
          <p:cNvPr id="37891" name="Inhaltsplatzhalter 2"/>
          <p:cNvSpPr>
            <a:spLocks/>
          </p:cNvSpPr>
          <p:nvPr/>
        </p:nvSpPr>
        <p:spPr bwMode="auto">
          <a:xfrm>
            <a:off x="2916238" y="3213100"/>
            <a:ext cx="2806700" cy="936625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de-DE" sz="1100" b="1" dirty="0">
                <a:solidFill>
                  <a:schemeClr val="tx2"/>
                </a:solidFill>
                <a:latin typeface="Lucida Sans Unicode" charset="0"/>
              </a:rPr>
              <a:t>„Bessere Werbung, damit TV-Vorurteil abnimmt.“</a:t>
            </a:r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Arial" charset="0"/>
              <a:buNone/>
              <a:defRPr/>
            </a:pPr>
            <a:endParaRPr lang="de-DE" sz="1050" dirty="0">
              <a:solidFill>
                <a:schemeClr val="tx2"/>
              </a:solidFill>
              <a:latin typeface="Lucida Sans Unicode" charset="0"/>
            </a:endParaRPr>
          </a:p>
        </p:txBody>
      </p:sp>
      <p:sp>
        <p:nvSpPr>
          <p:cNvPr id="37892" name="Inhaltsplatzhalter 2"/>
          <p:cNvSpPr>
            <a:spLocks/>
          </p:cNvSpPr>
          <p:nvPr/>
        </p:nvSpPr>
        <p:spPr bwMode="auto">
          <a:xfrm rot="361880">
            <a:off x="2755900" y="1738313"/>
            <a:ext cx="2157413" cy="1195387"/>
          </a:xfrm>
          <a:prstGeom prst="wedgeEllipseCallout">
            <a:avLst>
              <a:gd name="adj1" fmla="val -29051"/>
              <a:gd name="adj2" fmla="val 114296"/>
            </a:avLst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de-DE" sz="1100" b="1" dirty="0">
                <a:solidFill>
                  <a:schemeClr val="tx2"/>
                </a:solidFill>
                <a:latin typeface="Lucida Sans Unicode" charset="0"/>
              </a:rPr>
              <a:t>„Mehr Informationen – es als normal hinstellen.“</a:t>
            </a:r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Arial" charset="0"/>
              <a:buNone/>
              <a:defRPr/>
            </a:pPr>
            <a:endParaRPr lang="de-DE" sz="1050" dirty="0">
              <a:solidFill>
                <a:schemeClr val="tx2"/>
              </a:solidFill>
              <a:latin typeface="Lucida Sans Unicode" charset="0"/>
            </a:endParaRPr>
          </a:p>
        </p:txBody>
      </p:sp>
      <p:sp>
        <p:nvSpPr>
          <p:cNvPr id="47109" name="Inhaltsplatzhalter 2"/>
          <p:cNvSpPr>
            <a:spLocks/>
          </p:cNvSpPr>
          <p:nvPr/>
        </p:nvSpPr>
        <p:spPr bwMode="auto">
          <a:xfrm>
            <a:off x="647700" y="1557338"/>
            <a:ext cx="2484438" cy="1512887"/>
          </a:xfrm>
          <a:prstGeom prst="wedgeEllipseCallout">
            <a:avLst>
              <a:gd name="adj1" fmla="val -18898"/>
              <a:gd name="adj2" fmla="val 74074"/>
            </a:avLst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Arial" charset="0"/>
              <a:buNone/>
            </a:pPr>
            <a:r>
              <a:rPr lang="de-DE" sz="1100" b="1">
                <a:solidFill>
                  <a:schemeClr val="tx2"/>
                </a:solidFill>
                <a:latin typeface="Lucida Sans Unicode" charset="0"/>
              </a:rPr>
              <a:t>„Das Klischee beseitigen, dass man auf Holzstühlen im Kreis sitzt.“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Arial" charset="0"/>
              <a:buNone/>
            </a:pPr>
            <a:endParaRPr lang="de-DE" sz="1100">
              <a:solidFill>
                <a:schemeClr val="tx2"/>
              </a:solidFill>
              <a:latin typeface="Lucida Sans Unicode" charset="0"/>
            </a:endParaRPr>
          </a:p>
        </p:txBody>
      </p:sp>
      <p:sp>
        <p:nvSpPr>
          <p:cNvPr id="37894" name="Inhaltsplatzhalter 2"/>
          <p:cNvSpPr>
            <a:spLocks/>
          </p:cNvSpPr>
          <p:nvPr/>
        </p:nvSpPr>
        <p:spPr bwMode="auto">
          <a:xfrm rot="21293827">
            <a:off x="2328863" y="4411663"/>
            <a:ext cx="2736850" cy="1512887"/>
          </a:xfrm>
          <a:prstGeom prst="wedgeEllipseCallout">
            <a:avLst>
              <a:gd name="adj1" fmla="val -25032"/>
              <a:gd name="adj2" fmla="val 95421"/>
            </a:avLst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Arial" charset="0"/>
              <a:buNone/>
              <a:defRPr/>
            </a:pPr>
            <a:r>
              <a:rPr lang="de-DE" sz="1100" b="1" dirty="0">
                <a:solidFill>
                  <a:schemeClr val="tx2"/>
                </a:solidFill>
                <a:latin typeface="Lucida Sans Unicode" charset="0"/>
              </a:rPr>
              <a:t>„In Schulen/Unis/Fachhochschulen etc. aufklären, um Hemmungen zu beseitigen.“</a:t>
            </a:r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Arial" charset="0"/>
              <a:buNone/>
              <a:defRPr/>
            </a:pPr>
            <a:endParaRPr lang="de-DE" sz="1050" dirty="0">
              <a:solidFill>
                <a:schemeClr val="tx2"/>
              </a:solidFill>
              <a:latin typeface="Lucida Sans Unicode" charset="0"/>
            </a:endParaRPr>
          </a:p>
        </p:txBody>
      </p:sp>
      <p:sp>
        <p:nvSpPr>
          <p:cNvPr id="47111" name="Inhaltsplatzhalter 2"/>
          <p:cNvSpPr>
            <a:spLocks/>
          </p:cNvSpPr>
          <p:nvPr/>
        </p:nvSpPr>
        <p:spPr bwMode="auto">
          <a:xfrm rot="-508114">
            <a:off x="976313" y="3363913"/>
            <a:ext cx="2147887" cy="1214437"/>
          </a:xfrm>
          <a:prstGeom prst="wedgeEllipseCallout">
            <a:avLst>
              <a:gd name="adj1" fmla="val -41537"/>
              <a:gd name="adj2" fmla="val 109537"/>
            </a:avLst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Arial" charset="0"/>
              <a:buNone/>
            </a:pPr>
            <a:r>
              <a:rPr lang="de-DE" sz="1100" b="1">
                <a:solidFill>
                  <a:schemeClr val="tx2"/>
                </a:solidFill>
                <a:latin typeface="Lucida Sans Unicode" charset="0"/>
              </a:rPr>
              <a:t>„coole Flyer“ / „moderneren Sprachcode benutzen“</a:t>
            </a:r>
          </a:p>
        </p:txBody>
      </p:sp>
      <p:sp>
        <p:nvSpPr>
          <p:cNvPr id="3" name="Textfeld 2"/>
          <p:cNvSpPr txBox="1"/>
          <p:nvPr/>
        </p:nvSpPr>
        <p:spPr bwMode="auto">
          <a:xfrm>
            <a:off x="755650" y="908050"/>
            <a:ext cx="263525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216000" rIns="216000">
            <a:spAutoFit/>
          </a:bodyPr>
          <a:lstStyle/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de-DE" sz="2000" b="1" dirty="0">
                <a:solidFill>
                  <a:srgbClr val="660066"/>
                </a:solidFill>
                <a:latin typeface="+mn-lt"/>
              </a:rPr>
              <a:t>am </a:t>
            </a:r>
            <a:r>
              <a:rPr lang="x-none" sz="2000" b="1" dirty="0">
                <a:solidFill>
                  <a:srgbClr val="660066"/>
                </a:solidFill>
                <a:latin typeface="+mn-lt"/>
              </a:rPr>
              <a:t>Image</a:t>
            </a:r>
            <a:r>
              <a:rPr lang="de-DE" sz="2000" b="1" dirty="0">
                <a:solidFill>
                  <a:srgbClr val="660066"/>
                </a:solidFill>
                <a:latin typeface="+mn-lt"/>
              </a:rPr>
              <a:t> arbeiten</a:t>
            </a:r>
            <a:endParaRPr lang="de-DE" sz="2000" b="1" dirty="0">
              <a:solidFill>
                <a:srgbClr val="660066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feld 3"/>
          <p:cNvSpPr txBox="1"/>
          <p:nvPr/>
        </p:nvSpPr>
        <p:spPr bwMode="auto">
          <a:xfrm>
            <a:off x="5580063" y="908050"/>
            <a:ext cx="333057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216000" rIns="216000">
            <a:spAutoFit/>
          </a:bodyPr>
          <a:lstStyle/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de-DE" sz="2000" b="1" dirty="0">
                <a:solidFill>
                  <a:srgbClr val="660066"/>
                </a:solidFill>
                <a:latin typeface="+mn-lt"/>
              </a:rPr>
              <a:t>auf die Jugend eingehen</a:t>
            </a:r>
          </a:p>
        </p:txBody>
      </p:sp>
      <p:sp>
        <p:nvSpPr>
          <p:cNvPr id="14" name="Ovale Legende 13"/>
          <p:cNvSpPr/>
          <p:nvPr/>
        </p:nvSpPr>
        <p:spPr bwMode="auto">
          <a:xfrm>
            <a:off x="4754563" y="1555750"/>
            <a:ext cx="2376487" cy="1439863"/>
          </a:xfrm>
          <a:prstGeom prst="wedgeEllipseCallout">
            <a:avLst>
              <a:gd name="adj1" fmla="val 47265"/>
              <a:gd name="adj2" fmla="val 85036"/>
            </a:avLst>
          </a:prstGeom>
          <a:solidFill>
            <a:schemeClr val="accent1"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de-DE" sz="1100" b="1" dirty="0">
                <a:solidFill>
                  <a:srgbClr val="465D88"/>
                </a:solidFill>
                <a:latin typeface="+mn-lt"/>
                <a:ea typeface="ＭＳ Ｐゴシック" charset="-128"/>
                <a:cs typeface="ＭＳ Ｐゴシック" charset="-128"/>
              </a:rPr>
              <a:t>„die Jungen und ihre Probleme müssten ernst genommen werden“</a:t>
            </a:r>
          </a:p>
        </p:txBody>
      </p:sp>
      <p:sp>
        <p:nvSpPr>
          <p:cNvPr id="15" name="Ovale Legende 14"/>
          <p:cNvSpPr/>
          <p:nvPr/>
        </p:nvSpPr>
        <p:spPr bwMode="auto">
          <a:xfrm>
            <a:off x="7418388" y="1700213"/>
            <a:ext cx="1871662" cy="1008062"/>
          </a:xfrm>
          <a:prstGeom prst="wedgeEllipseCallout">
            <a:avLst>
              <a:gd name="adj1" fmla="val 21224"/>
              <a:gd name="adj2" fmla="val 71318"/>
            </a:avLst>
          </a:prstGeom>
          <a:solidFill>
            <a:schemeClr val="accent1"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de-DE" sz="1100" b="1" dirty="0">
                <a:solidFill>
                  <a:srgbClr val="465D88"/>
                </a:solidFill>
                <a:latin typeface="+mn-lt"/>
                <a:ea typeface="ＭＳ Ｐゴシック" charset="-128"/>
                <a:cs typeface="ＭＳ Ｐゴシック" charset="-128"/>
              </a:rPr>
              <a:t>„junge Themen aufgreifen“</a:t>
            </a:r>
          </a:p>
        </p:txBody>
      </p:sp>
      <p:sp>
        <p:nvSpPr>
          <p:cNvPr id="16" name="Ovale Legende 15"/>
          <p:cNvSpPr/>
          <p:nvPr/>
        </p:nvSpPr>
        <p:spPr bwMode="auto">
          <a:xfrm>
            <a:off x="7164388" y="4149725"/>
            <a:ext cx="2124075" cy="792163"/>
          </a:xfrm>
          <a:prstGeom prst="wedgeEllipseCallout">
            <a:avLst>
              <a:gd name="adj1" fmla="val 55777"/>
              <a:gd name="adj2" fmla="val 118350"/>
            </a:avLst>
          </a:prstGeom>
          <a:solidFill>
            <a:schemeClr val="accent1"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de-DE" sz="1100" b="1" dirty="0">
                <a:solidFill>
                  <a:srgbClr val="465D88"/>
                </a:solidFill>
                <a:latin typeface="+mn-lt"/>
                <a:ea typeface="ＭＳ Ｐゴシック" charset="-128"/>
                <a:cs typeface="ＭＳ Ｐゴシック" charset="-128"/>
              </a:rPr>
              <a:t>„flexible Arbeitsformen“</a:t>
            </a:r>
          </a:p>
        </p:txBody>
      </p:sp>
      <p:sp>
        <p:nvSpPr>
          <p:cNvPr id="17" name="Ovale Legende 16"/>
          <p:cNvSpPr/>
          <p:nvPr/>
        </p:nvSpPr>
        <p:spPr bwMode="auto">
          <a:xfrm>
            <a:off x="6732588" y="5013325"/>
            <a:ext cx="1511300" cy="1295400"/>
          </a:xfrm>
          <a:prstGeom prst="wedgeEllipseCallout">
            <a:avLst>
              <a:gd name="adj1" fmla="val 66800"/>
              <a:gd name="adj2" fmla="val 59561"/>
            </a:avLst>
          </a:prstGeom>
          <a:solidFill>
            <a:schemeClr val="accent1"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de-DE" sz="1100" b="1" dirty="0">
                <a:solidFill>
                  <a:srgbClr val="465D88"/>
                </a:solidFill>
                <a:latin typeface="+mn-lt"/>
                <a:ea typeface="ＭＳ Ｐゴシック" charset="-128"/>
                <a:cs typeface="ＭＳ Ｐゴシック" charset="-128"/>
              </a:rPr>
              <a:t>„es sollte auch mal gelacht werden“</a:t>
            </a:r>
          </a:p>
        </p:txBody>
      </p:sp>
      <p:sp>
        <p:nvSpPr>
          <p:cNvPr id="18" name="Ovale Legende 17"/>
          <p:cNvSpPr/>
          <p:nvPr/>
        </p:nvSpPr>
        <p:spPr bwMode="auto">
          <a:xfrm>
            <a:off x="4960938" y="3716338"/>
            <a:ext cx="2303462" cy="1223962"/>
          </a:xfrm>
          <a:prstGeom prst="wedgeEllipseCallout">
            <a:avLst>
              <a:gd name="adj1" fmla="val 55252"/>
              <a:gd name="adj2" fmla="val 74431"/>
            </a:avLst>
          </a:prstGeom>
          <a:solidFill>
            <a:schemeClr val="accent1"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de-DE" sz="1100" b="1" dirty="0">
                <a:solidFill>
                  <a:srgbClr val="465D88"/>
                </a:solidFill>
                <a:latin typeface="+mn-lt"/>
                <a:ea typeface="ＭＳ Ｐゴシック" charset="-128"/>
                <a:cs typeface="ＭＳ Ｐゴシック" charset="-128"/>
              </a:rPr>
              <a:t>„gemeinsame Aktivitäten“ /„Unternehmungen anbieten“</a:t>
            </a:r>
          </a:p>
        </p:txBody>
      </p:sp>
      <p:sp>
        <p:nvSpPr>
          <p:cNvPr id="19" name="Ovale Legende 18"/>
          <p:cNvSpPr/>
          <p:nvPr/>
        </p:nvSpPr>
        <p:spPr bwMode="auto">
          <a:xfrm>
            <a:off x="7121525" y="2852738"/>
            <a:ext cx="1584325" cy="865187"/>
          </a:xfrm>
          <a:prstGeom prst="wedgeEllipseCallout">
            <a:avLst>
              <a:gd name="adj1" fmla="val 39916"/>
              <a:gd name="adj2" fmla="val 94834"/>
            </a:avLst>
          </a:prstGeom>
          <a:solidFill>
            <a:schemeClr val="accent1"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de-DE" sz="1100" b="1" dirty="0">
                <a:solidFill>
                  <a:srgbClr val="465D88"/>
                </a:solidFill>
                <a:latin typeface="+mn-lt"/>
                <a:ea typeface="ＭＳ Ｐゴシック" charset="-128"/>
                <a:cs typeface="ＭＳ Ｐゴシック" charset="-128"/>
              </a:rPr>
              <a:t>„junge Gruppen“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  <p:bldP spid="37892" grpId="0" animBg="1"/>
      <p:bldP spid="47109" grpId="0" animBg="1"/>
      <p:bldP spid="37894" grpId="0" animBg="1"/>
      <p:bldP spid="47111" grpId="0" animBg="1"/>
      <p:bldP spid="3" grpId="0"/>
      <p:bldP spid="4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18450" cy="587375"/>
          </a:xfrm>
        </p:spPr>
        <p:txBody>
          <a:bodyPr/>
          <a:lstStyle/>
          <a:p>
            <a:r>
              <a:rPr lang="de-DE" sz="2400" b="1">
                <a:latin typeface="Lucida Sans Unicode" charset="0"/>
                <a:ea typeface="ＭＳ Ｐゴシック" charset="0"/>
                <a:cs typeface="ＭＳ Ｐゴシック" charset="0"/>
              </a:rPr>
              <a:t>Fazit</a:t>
            </a:r>
          </a:p>
        </p:txBody>
      </p:sp>
      <p:sp>
        <p:nvSpPr>
          <p:cNvPr id="47106" name="Inhaltsplatzhalter 2"/>
          <p:cNvSpPr>
            <a:spLocks noGrp="1"/>
          </p:cNvSpPr>
          <p:nvPr>
            <p:ph idx="1"/>
          </p:nvPr>
        </p:nvSpPr>
        <p:spPr>
          <a:xfrm>
            <a:off x="684213" y="1268413"/>
            <a:ext cx="7772400" cy="4191000"/>
          </a:xfrm>
        </p:spPr>
        <p:txBody>
          <a:bodyPr/>
          <a:lstStyle/>
          <a:p>
            <a:r>
              <a:rPr lang="de-DE">
                <a:latin typeface="Lucida Sans Unicode" charset="0"/>
                <a:ea typeface="ＭＳ Ｐゴシック" charset="0"/>
                <a:cs typeface="ＭＳ Ｐゴシック" charset="0"/>
              </a:rPr>
              <a:t>Das Bild von Selbsthilfegruppen wird stark von der Darstellung in den Medien geprägt.</a:t>
            </a:r>
          </a:p>
          <a:p>
            <a:r>
              <a:rPr lang="de-DE">
                <a:latin typeface="Lucida Sans Unicode" charset="0"/>
                <a:ea typeface="ＭＳ Ｐゴシック" charset="0"/>
                <a:cs typeface="ＭＳ Ｐゴシック" charset="0"/>
              </a:rPr>
              <a:t>Es ist ein verzerrtes Bild (Suchttherapie, angeleitet, angeordnet);</a:t>
            </a:r>
            <a:br>
              <a:rPr lang="de-DE">
                <a:latin typeface="Lucida Sans Unicode" charset="0"/>
                <a:ea typeface="ＭＳ Ｐゴシック" charset="0"/>
                <a:cs typeface="ＭＳ Ｐゴシック" charset="0"/>
              </a:rPr>
            </a:br>
            <a:r>
              <a:rPr lang="de-DE">
                <a:latin typeface="Lucida Sans Unicode" charset="0"/>
                <a:ea typeface="ＭＳ Ｐゴシック" charset="0"/>
                <a:cs typeface="ＭＳ Ｐゴシック" charset="0"/>
              </a:rPr>
              <a:t>zentrale Wesensmerkmale von gemeinschaftlicher Selbsthilfe sind vielfach nicht bekannt.</a:t>
            </a:r>
          </a:p>
          <a:p>
            <a:r>
              <a:rPr lang="de-DE">
                <a:latin typeface="Lucida Sans Unicode" charset="0"/>
                <a:ea typeface="ＭＳ Ｐゴシック" charset="0"/>
                <a:cs typeface="ＭＳ Ｐゴシック" charset="0"/>
              </a:rPr>
              <a:t>Die Selbsthilfe hat ein Imageproblem, es besteht die Sorge vor Stigmatisierung.</a:t>
            </a:r>
          </a:p>
          <a:p>
            <a:r>
              <a:rPr lang="de-DE" b="1">
                <a:solidFill>
                  <a:srgbClr val="660066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Es braucht einen aktiven, zielgruppenorientierten Ansatz in der Selbsthilfe („Imagepflege“ sowie Konzepte).</a:t>
            </a:r>
          </a:p>
          <a:p>
            <a:endParaRPr lang="de-DE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endParaRPr lang="de-DE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altLang="ja-JP" sz="1200">
                <a:solidFill>
                  <a:schemeClr val="tx2"/>
                </a:solidFill>
                <a:latin typeface="Lucida Sans Unicode" charset="0"/>
              </a:rPr>
              <a:t>M. Walther, NAKOS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1413" y="6453188"/>
            <a:ext cx="6019800" cy="2286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altLang="ja-JP" sz="1000">
                <a:solidFill>
                  <a:schemeClr val="tx2"/>
                </a:solidFill>
                <a:latin typeface="Lucida Sans Unicode" charset="0"/>
              </a:rPr>
              <a:t>M. Walther, NAKOS</a:t>
            </a:r>
          </a:p>
        </p:txBody>
      </p:sp>
      <p:sp>
        <p:nvSpPr>
          <p:cNvPr id="50178" name="Abgerundetes Rechteck 6"/>
          <p:cNvSpPr>
            <a:spLocks noChangeArrowheads="1"/>
          </p:cNvSpPr>
          <p:nvPr/>
        </p:nvSpPr>
        <p:spPr bwMode="auto">
          <a:xfrm>
            <a:off x="684213" y="1412875"/>
            <a:ext cx="3527425" cy="1584325"/>
          </a:xfrm>
          <a:prstGeom prst="roundRect">
            <a:avLst>
              <a:gd name="adj" fmla="val 16667"/>
            </a:avLst>
          </a:prstGeom>
          <a:solidFill>
            <a:srgbClr val="008000">
              <a:alpha val="47058"/>
            </a:srgbClr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de-DE" sz="1800" b="1">
                <a:latin typeface="Lucida Sans Unicode" charset="0"/>
              </a:rPr>
              <a:t>zielgruppenspezifische Öffentlichkeitsarbeit („Imagepflege“)</a:t>
            </a:r>
            <a:endParaRPr lang="de-DE" sz="1800"/>
          </a:p>
        </p:txBody>
      </p:sp>
      <p:sp>
        <p:nvSpPr>
          <p:cNvPr id="50179" name="Abgerundetes Rechteck 9"/>
          <p:cNvSpPr>
            <a:spLocks noChangeArrowheads="1"/>
          </p:cNvSpPr>
          <p:nvPr/>
        </p:nvSpPr>
        <p:spPr bwMode="auto">
          <a:xfrm>
            <a:off x="4859338" y="1412875"/>
            <a:ext cx="3527425" cy="1584325"/>
          </a:xfrm>
          <a:prstGeom prst="roundRect">
            <a:avLst>
              <a:gd name="adj" fmla="val 16667"/>
            </a:avLst>
          </a:prstGeom>
          <a:solidFill>
            <a:srgbClr val="008000">
              <a:alpha val="47058"/>
            </a:srgbClr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de-DE" sz="1800" b="1">
                <a:latin typeface="Lucida Sans Unicode" charset="0"/>
              </a:rPr>
              <a:t>zielgruppenspezifische</a:t>
            </a:r>
            <a:r>
              <a:rPr lang="de-DE" sz="1800" b="1">
                <a:solidFill>
                  <a:schemeClr val="accent1"/>
                </a:solidFill>
                <a:latin typeface="Lucida Sans Unicode" charset="0"/>
              </a:rPr>
              <a:t> </a:t>
            </a:r>
            <a:r>
              <a:rPr lang="de-DE" sz="1800" b="1">
                <a:latin typeface="Lucida Sans Unicode" charset="0"/>
              </a:rPr>
              <a:t>Konzepte / Angebote</a:t>
            </a:r>
          </a:p>
        </p:txBody>
      </p:sp>
      <p:sp>
        <p:nvSpPr>
          <p:cNvPr id="3" name="Textfeld 2"/>
          <p:cNvSpPr txBox="1"/>
          <p:nvPr/>
        </p:nvSpPr>
        <p:spPr bwMode="auto">
          <a:xfrm>
            <a:off x="4716463" y="3213100"/>
            <a:ext cx="4248150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216000" rIns="216000">
            <a:spAutoFit/>
          </a:bodyPr>
          <a:lstStyle/>
          <a:p>
            <a:pPr marL="171450" indent="-17145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  <a:defRPr/>
            </a:pPr>
            <a:r>
              <a:rPr lang="de-DE" sz="1400" dirty="0">
                <a:solidFill>
                  <a:schemeClr val="accent1"/>
                </a:solidFill>
                <a:latin typeface="+mn-lt"/>
              </a:rPr>
              <a:t>Wertschätzung, Offenheit bei den „alten Hasen“</a:t>
            </a:r>
          </a:p>
          <a:p>
            <a:pPr marL="171450" indent="-17145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  <a:defRPr/>
            </a:pPr>
            <a:r>
              <a:rPr lang="de-DE" sz="1400" dirty="0">
                <a:solidFill>
                  <a:schemeClr val="accent1"/>
                </a:solidFill>
                <a:latin typeface="+mn-lt"/>
              </a:rPr>
              <a:t>Freiheit für „die Jungen“, das eigene Tun selbst bestimmen zu können</a:t>
            </a:r>
          </a:p>
          <a:p>
            <a:pPr marL="171450" indent="-17145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  <a:defRPr/>
            </a:pPr>
            <a:r>
              <a:rPr lang="de-DE" sz="1400" dirty="0">
                <a:solidFill>
                  <a:schemeClr val="accent1"/>
                </a:solidFill>
                <a:latin typeface="+mn-lt"/>
              </a:rPr>
              <a:t>Jüngere Ansprechpartner/innen in Selbsthilfekontaktstellen und bei Selbsthilfevereinigungen</a:t>
            </a:r>
          </a:p>
          <a:p>
            <a:pPr marL="171450" indent="-17145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  <a:defRPr/>
            </a:pPr>
            <a:r>
              <a:rPr lang="de-DE" sz="1400" dirty="0">
                <a:solidFill>
                  <a:schemeClr val="accent1"/>
                </a:solidFill>
                <a:latin typeface="+mn-lt"/>
              </a:rPr>
              <a:t>nachhaltige, institutionelle Verankerung des Themas</a:t>
            </a:r>
          </a:p>
          <a:p>
            <a:pPr marL="171450" indent="-17145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  <a:defRPr/>
            </a:pPr>
            <a:r>
              <a:rPr lang="de-DE" sz="1400" dirty="0">
                <a:solidFill>
                  <a:schemeClr val="accent1"/>
                </a:solidFill>
                <a:latin typeface="+mn-lt"/>
              </a:rPr>
              <a:t>Kooperationen</a:t>
            </a:r>
          </a:p>
          <a:p>
            <a:pPr marL="171450" indent="-17145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  <a:defRPr/>
            </a:pPr>
            <a:r>
              <a:rPr lang="de-DE" sz="1400" dirty="0">
                <a:solidFill>
                  <a:schemeClr val="accent1"/>
                </a:solidFill>
                <a:latin typeface="+mn-lt"/>
              </a:rPr>
              <a:t> langer Atem</a:t>
            </a:r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defRPr/>
            </a:pPr>
            <a:endParaRPr lang="de-DE" sz="1050" dirty="0" err="1">
              <a:solidFill>
                <a:schemeClr val="tx2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feld 3"/>
          <p:cNvSpPr txBox="1"/>
          <p:nvPr/>
        </p:nvSpPr>
        <p:spPr bwMode="auto">
          <a:xfrm>
            <a:off x="684213" y="3213100"/>
            <a:ext cx="3959225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216000" rIns="216000">
            <a:spAutoFit/>
          </a:bodyPr>
          <a:lstStyle/>
          <a:p>
            <a:pPr marL="171450" indent="-17145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  <a:defRPr/>
            </a:pPr>
            <a:r>
              <a:rPr lang="de-DE" sz="1400" dirty="0">
                <a:solidFill>
                  <a:schemeClr val="accent1"/>
                </a:solidFill>
                <a:latin typeface="+mn-lt"/>
              </a:rPr>
              <a:t>klare Botschaft zu den Charakteristika und der Wirksamkeit gemeinschaftlicher Selbsthilfe (Missverständnisse auflösen)</a:t>
            </a:r>
          </a:p>
          <a:p>
            <a:pPr marL="171450" indent="-17145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  <a:defRPr/>
            </a:pPr>
            <a:r>
              <a:rPr lang="de-DE" sz="1400" dirty="0">
                <a:solidFill>
                  <a:schemeClr val="accent1"/>
                </a:solidFill>
                <a:latin typeface="+mn-lt"/>
              </a:rPr>
              <a:t>Vielfalt und Gestaltungsfreiheit kommunizieren</a:t>
            </a:r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defRPr/>
            </a:pPr>
            <a:endParaRPr lang="de-DE" sz="1000" dirty="0" err="1">
              <a:solidFill>
                <a:schemeClr val="tx2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684213" y="620713"/>
            <a:ext cx="7772400" cy="6477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de-DE" b="1" dirty="0" smtClean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rPr>
              <a:t>Ja – die </a:t>
            </a:r>
            <a:r>
              <a:rPr lang="de-DE" b="1" dirty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rPr>
              <a:t>Selbsthilfe </a:t>
            </a:r>
            <a:r>
              <a:rPr lang="de-DE" b="1" dirty="0" smtClean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rPr>
              <a:t>muss sich wandeln</a:t>
            </a:r>
            <a:r>
              <a:rPr lang="de-DE" b="1" dirty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rPr>
              <a:t>, </a:t>
            </a:r>
            <a:r>
              <a:rPr lang="de-DE" b="1" dirty="0" smtClean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rPr>
              <a:t>um langfristig </a:t>
            </a:r>
            <a:r>
              <a:rPr lang="de-DE" b="1" dirty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rPr>
              <a:t>erfolgreich zu </a:t>
            </a:r>
            <a:r>
              <a:rPr lang="de-DE" b="1" dirty="0" smtClean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rPr>
              <a:t>sein!</a:t>
            </a:r>
            <a:endParaRPr lang="de-DE" b="1" dirty="0">
              <a:solidFill>
                <a:schemeClr val="tx1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  <p:bldP spid="50179" grpId="0" animBg="1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el 1"/>
          <p:cNvSpPr>
            <a:spLocks noGrp="1"/>
          </p:cNvSpPr>
          <p:nvPr>
            <p:ph type="title"/>
          </p:nvPr>
        </p:nvSpPr>
        <p:spPr>
          <a:xfrm>
            <a:off x="539750" y="2276475"/>
            <a:ext cx="7772400" cy="990600"/>
          </a:xfrm>
        </p:spPr>
        <p:txBody>
          <a:bodyPr/>
          <a:lstStyle/>
          <a:p>
            <a:pPr algn="ctr"/>
            <a:r>
              <a:rPr lang="de-DE">
                <a:latin typeface="Lucida Sans Unicode" charset="0"/>
                <a:ea typeface="ＭＳ Ｐゴシック" charset="0"/>
                <a:cs typeface="ＭＳ Ｐゴシック" charset="0"/>
              </a:rPr>
              <a:t>Was macht die NAKOS?</a:t>
            </a:r>
          </a:p>
        </p:txBody>
      </p:sp>
      <p:sp>
        <p:nvSpPr>
          <p:cNvPr id="73730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altLang="ja-JP" sz="1200">
                <a:solidFill>
                  <a:schemeClr val="tx2"/>
                </a:solidFill>
                <a:latin typeface="Lucida Sans Unicode" charset="0"/>
              </a:rPr>
              <a:t>M. Walther, NAKOS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el 1"/>
          <p:cNvSpPr>
            <a:spLocks noGrp="1"/>
          </p:cNvSpPr>
          <p:nvPr>
            <p:ph type="title"/>
          </p:nvPr>
        </p:nvSpPr>
        <p:spPr>
          <a:xfrm>
            <a:off x="323850" y="549275"/>
            <a:ext cx="7772400" cy="371475"/>
          </a:xfrm>
        </p:spPr>
        <p:txBody>
          <a:bodyPr/>
          <a:lstStyle/>
          <a:p>
            <a:r>
              <a:rPr lang="de-DE" sz="2000" b="1">
                <a:latin typeface="Lucida Sans Unicode" charset="0"/>
                <a:ea typeface="ＭＳ Ｐゴシック" charset="0"/>
                <a:cs typeface="ＭＳ Ｐゴシック" charset="0"/>
              </a:rPr>
              <a:t>Informationen und „Imagepflege“: www.schon-mal-an-selbsthilfegruppen-gedacht.de</a:t>
            </a:r>
          </a:p>
        </p:txBody>
      </p:sp>
      <p:sp>
        <p:nvSpPr>
          <p:cNvPr id="50178" name="Inhaltsplatzhalter 2"/>
          <p:cNvSpPr>
            <a:spLocks noGrp="1"/>
          </p:cNvSpPr>
          <p:nvPr>
            <p:ph idx="1"/>
          </p:nvPr>
        </p:nvSpPr>
        <p:spPr>
          <a:xfrm>
            <a:off x="395288" y="1268413"/>
            <a:ext cx="8640762" cy="54737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de-DE" sz="1600">
              <a:solidFill>
                <a:srgbClr val="660066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79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altLang="ja-JP" sz="1200">
                <a:solidFill>
                  <a:schemeClr val="tx2"/>
                </a:solidFill>
                <a:latin typeface="Lucida Sans Unicode" charset="0"/>
              </a:rPr>
              <a:t>M. Walther, NAKOS</a:t>
            </a:r>
          </a:p>
        </p:txBody>
      </p:sp>
      <p:pic>
        <p:nvPicPr>
          <p:cNvPr id="50180" name="Bild 5" descr="Bild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8713788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el 1"/>
          <p:cNvSpPr>
            <a:spLocks noGrp="1"/>
          </p:cNvSpPr>
          <p:nvPr>
            <p:ph type="title"/>
          </p:nvPr>
        </p:nvSpPr>
        <p:spPr>
          <a:xfrm>
            <a:off x="539750" y="765175"/>
            <a:ext cx="7772400" cy="503238"/>
          </a:xfrm>
        </p:spPr>
        <p:txBody>
          <a:bodyPr/>
          <a:lstStyle/>
          <a:p>
            <a:r>
              <a:rPr lang="de-DE" sz="2400" b="1">
                <a:latin typeface="Lucida Sans Unicode" charset="0"/>
                <a:ea typeface="ＭＳ Ｐゴシック" charset="0"/>
                <a:cs typeface="ＭＳ Ｐゴシック" charset="0"/>
              </a:rPr>
              <a:t>Zugänge </a:t>
            </a:r>
            <a:r>
              <a:rPr lang="de-DE" sz="2200" b="1">
                <a:latin typeface="Lucida Sans Unicode" charset="0"/>
                <a:ea typeface="ＭＳ Ｐゴシック" charset="0"/>
                <a:cs typeface="ＭＳ Ｐゴシック" charset="0"/>
              </a:rPr>
              <a:t>ermöglichen</a:t>
            </a:r>
          </a:p>
        </p:txBody>
      </p:sp>
      <p:sp>
        <p:nvSpPr>
          <p:cNvPr id="5222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altLang="ja-JP" sz="1200">
                <a:solidFill>
                  <a:schemeClr val="tx2"/>
                </a:solidFill>
                <a:latin typeface="Lucida Sans Unicode" charset="0"/>
              </a:rPr>
              <a:t>M. Walther, NAKOS</a:t>
            </a:r>
          </a:p>
        </p:txBody>
      </p:sp>
      <p:sp>
        <p:nvSpPr>
          <p:cNvPr id="2" name="Textfeld 1"/>
          <p:cNvSpPr txBox="1"/>
          <p:nvPr/>
        </p:nvSpPr>
        <p:spPr bwMode="auto">
          <a:xfrm>
            <a:off x="539750" y="2636838"/>
            <a:ext cx="7127875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216000" rIns="21600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de-DE" sz="1500" b="1" dirty="0">
                <a:solidFill>
                  <a:srgbClr val="660066"/>
                </a:solidFill>
                <a:latin typeface="+mn-lt"/>
              </a:rPr>
              <a:t>Zum Beispiel: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  <a:defRPr/>
            </a:pPr>
            <a:r>
              <a:rPr lang="de-DE" sz="1500" dirty="0">
                <a:solidFill>
                  <a:schemeClr val="accent1"/>
                </a:solidFill>
                <a:latin typeface="+mn-lt"/>
              </a:rPr>
              <a:t>„Die Newcomer Gruppe junger mehrfach Abhängiger“ (Schwerin)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  <a:defRPr/>
            </a:pPr>
            <a:r>
              <a:rPr lang="de-DE" sz="1500" dirty="0">
                <a:solidFill>
                  <a:schemeClr val="accent1"/>
                </a:solidFill>
                <a:latin typeface="+mn-lt"/>
              </a:rPr>
              <a:t>„AA Blaues Buch Meeting / Young People Meeting“ (Berlin)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  <a:defRPr/>
            </a:pPr>
            <a:r>
              <a:rPr lang="de-DE" sz="1500" dirty="0">
                <a:solidFill>
                  <a:schemeClr val="accent1"/>
                </a:solidFill>
                <a:latin typeface="+mn-lt"/>
              </a:rPr>
              <a:t>„Multiple Sklerose Jugendstammtisch U 30“ (Gera)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  <a:defRPr/>
            </a:pPr>
            <a:r>
              <a:rPr lang="de-DE" sz="1500" dirty="0">
                <a:solidFill>
                  <a:schemeClr val="accent1"/>
                </a:solidFill>
                <a:latin typeface="+mn-lt"/>
              </a:rPr>
              <a:t>„JEMAH Junge Erwachsene mit angeborenem Herzfehler“ (Chemnitz)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  <a:defRPr/>
            </a:pPr>
            <a:r>
              <a:rPr lang="de-DE" sz="1500" dirty="0">
                <a:solidFill>
                  <a:schemeClr val="accent1"/>
                </a:solidFill>
                <a:latin typeface="+mn-lt"/>
              </a:rPr>
              <a:t>„Zurück ins Leben nach Krebs“ (Berlin)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  <a:defRPr/>
            </a:pPr>
            <a:r>
              <a:rPr lang="de-DE" sz="1500" dirty="0">
                <a:solidFill>
                  <a:schemeClr val="accent1"/>
                </a:solidFill>
                <a:latin typeface="+mn-lt"/>
              </a:rPr>
              <a:t>„Junge, an Psychose erkrankte Menschen“ (Leipzig)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  <a:defRPr/>
            </a:pPr>
            <a:r>
              <a:rPr lang="de-DE" sz="1500" dirty="0">
                <a:solidFill>
                  <a:schemeClr val="accent1"/>
                </a:solidFill>
                <a:latin typeface="+mn-lt"/>
              </a:rPr>
              <a:t>„</a:t>
            </a:r>
            <a:r>
              <a:rPr lang="de-DE" sz="1500" dirty="0" err="1">
                <a:solidFill>
                  <a:schemeClr val="accent1"/>
                </a:solidFill>
                <a:latin typeface="+mn-lt"/>
              </a:rPr>
              <a:t>Hear</a:t>
            </a:r>
            <a:r>
              <a:rPr lang="de-DE" sz="15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de-DE" sz="1500" dirty="0" err="1">
                <a:solidFill>
                  <a:schemeClr val="accent1"/>
                </a:solidFill>
                <a:latin typeface="+mn-lt"/>
              </a:rPr>
              <a:t>and</a:t>
            </a:r>
            <a:r>
              <a:rPr lang="de-DE" sz="1500" dirty="0">
                <a:solidFill>
                  <a:schemeClr val="accent1"/>
                </a:solidFill>
                <a:latin typeface="+mn-lt"/>
              </a:rPr>
              <a:t> fit Junge Menschen mit Hörproblemen und Schwerhörigkeit“ (Döbeln)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  <a:defRPr/>
            </a:pPr>
            <a:endParaRPr lang="de-DE" sz="15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 bwMode="auto">
          <a:xfrm>
            <a:off x="468313" y="1484313"/>
            <a:ext cx="640715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216000" rIns="21600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de-DE" sz="1600" b="1" dirty="0">
                <a:solidFill>
                  <a:srgbClr val="660066"/>
                </a:solidFill>
                <a:latin typeface="+mn-lt"/>
                <a:ea typeface="ＭＳ Ｐゴシック" charset="-128"/>
                <a:cs typeface="ＭＳ Ｐゴシック" charset="-128"/>
              </a:rPr>
              <a:t>Mehr als 600 Adressen von jungen Gruppen</a:t>
            </a:r>
            <a:br>
              <a:rPr lang="de-DE" sz="1600" b="1" dirty="0">
                <a:solidFill>
                  <a:srgbClr val="660066"/>
                </a:solidFill>
                <a:latin typeface="+mn-lt"/>
                <a:ea typeface="ＭＳ Ｐゴシック" charset="-128"/>
                <a:cs typeface="ＭＳ Ｐゴシック" charset="-128"/>
              </a:rPr>
            </a:br>
            <a:r>
              <a:rPr lang="de-DE" sz="1600" b="1" dirty="0">
                <a:solidFill>
                  <a:srgbClr val="660066"/>
                </a:solidFill>
                <a:latin typeface="+mn-lt"/>
                <a:ea typeface="ＭＳ Ｐゴシック" charset="-128"/>
                <a:cs typeface="ＭＳ Ｐゴシック" charset="-128"/>
              </a:rPr>
              <a:t>auf </a:t>
            </a:r>
            <a:r>
              <a:rPr lang="de-DE" sz="1600" b="1" dirty="0" err="1">
                <a:solidFill>
                  <a:srgbClr val="660066"/>
                </a:solidFill>
                <a:latin typeface="+mn-lt"/>
                <a:ea typeface="ＭＳ Ｐゴシック" charset="-128"/>
                <a:cs typeface="ＭＳ Ｐゴシック" charset="-128"/>
              </a:rPr>
              <a:t>www.schon</a:t>
            </a:r>
            <a:r>
              <a:rPr lang="de-DE" sz="1600" b="1" dirty="0">
                <a:solidFill>
                  <a:srgbClr val="660066"/>
                </a:solidFill>
                <a:latin typeface="+mn-lt"/>
                <a:ea typeface="ＭＳ Ｐゴシック" charset="-128"/>
                <a:cs typeface="ＭＳ Ｐゴシック" charset="-128"/>
              </a:rPr>
              <a:t>-mal-an-selbsthilfegruppen-</a:t>
            </a:r>
            <a:r>
              <a:rPr lang="de-DE" sz="1600" b="1" dirty="0" err="1">
                <a:solidFill>
                  <a:srgbClr val="660066"/>
                </a:solidFill>
                <a:latin typeface="+mn-lt"/>
                <a:ea typeface="ＭＳ Ｐゴシック" charset="-128"/>
                <a:cs typeface="ＭＳ Ｐゴシック" charset="-128"/>
              </a:rPr>
              <a:t>gedacht.de</a:t>
            </a:r>
            <a:endParaRPr lang="de-DE" sz="1600" b="1" dirty="0">
              <a:solidFill>
                <a:srgbClr val="660066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2229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49275"/>
            <a:ext cx="2160588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altLang="ja-JP" sz="1200">
                <a:solidFill>
                  <a:schemeClr val="tx2"/>
                </a:solidFill>
                <a:latin typeface="Lucida Sans Unicode" charset="0"/>
              </a:rPr>
              <a:t>M. Walther, NAKOS</a:t>
            </a:r>
          </a:p>
        </p:txBody>
      </p:sp>
      <p:pic>
        <p:nvPicPr>
          <p:cNvPr id="54274" name="Inhaltsplatzhalter 4" descr="Bildschirmfoto 2015-11-06 um 10.52.28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2" b="-702"/>
          <a:stretch>
            <a:fillRect/>
          </a:stretch>
        </p:blipFill>
        <p:spPr>
          <a:xfrm>
            <a:off x="123825" y="1196975"/>
            <a:ext cx="8840788" cy="5732463"/>
          </a:xfrm>
        </p:spPr>
      </p:pic>
      <p:sp>
        <p:nvSpPr>
          <p:cNvPr id="54275" name="Titel 5"/>
          <p:cNvSpPr>
            <a:spLocks noGrp="1"/>
          </p:cNvSpPr>
          <p:nvPr>
            <p:ph type="title"/>
          </p:nvPr>
        </p:nvSpPr>
        <p:spPr>
          <a:xfrm>
            <a:off x="395288" y="476250"/>
            <a:ext cx="7772400" cy="504825"/>
          </a:xfrm>
        </p:spPr>
        <p:txBody>
          <a:bodyPr/>
          <a:lstStyle/>
          <a:p>
            <a:r>
              <a:rPr lang="de-DE" sz="2000" b="1">
                <a:latin typeface="Lucida Sans Unicode" charset="0"/>
                <a:ea typeface="ＭＳ Ｐゴシック" charset="0"/>
                <a:cs typeface="ＭＳ Ｐゴシック" charset="0"/>
              </a:rPr>
              <a:t>Beispiele zeigen: „Gruppe des Monats“</a:t>
            </a:r>
            <a:endParaRPr lang="de-DE" sz="2000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altLang="ja-JP" sz="1200">
                <a:solidFill>
                  <a:schemeClr val="tx2"/>
                </a:solidFill>
                <a:latin typeface="Lucida Sans Unicode" charset="0"/>
              </a:rPr>
              <a:t>M. Walther, NAKOS</a:t>
            </a:r>
          </a:p>
        </p:txBody>
      </p:sp>
      <p:pic>
        <p:nvPicPr>
          <p:cNvPr id="56322" name="Inhaltsplatzhalter 4" descr="Bildschirmfoto 2015-11-06 um 10.54.1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91" t="-9044" r="-9630" b="4051"/>
          <a:stretch>
            <a:fillRect/>
          </a:stretch>
        </p:blipFill>
        <p:spPr>
          <a:xfrm>
            <a:off x="231775" y="889000"/>
            <a:ext cx="8893175" cy="5616575"/>
          </a:xfrm>
        </p:spPr>
      </p:pic>
      <p:sp>
        <p:nvSpPr>
          <p:cNvPr id="56323" name="Titel 5"/>
          <p:cNvSpPr>
            <a:spLocks noGrp="1"/>
          </p:cNvSpPr>
          <p:nvPr>
            <p:ph type="title"/>
          </p:nvPr>
        </p:nvSpPr>
        <p:spPr>
          <a:xfrm>
            <a:off x="395288" y="476250"/>
            <a:ext cx="7772400" cy="504825"/>
          </a:xfrm>
        </p:spPr>
        <p:txBody>
          <a:bodyPr/>
          <a:lstStyle/>
          <a:p>
            <a:r>
              <a:rPr lang="de-DE" sz="2000" b="1">
                <a:latin typeface="Lucida Sans Unicode" charset="0"/>
                <a:ea typeface="ＭＳ Ｐゴシック" charset="0"/>
                <a:cs typeface="ＭＳ Ｐゴシック" charset="0"/>
              </a:rPr>
              <a:t>Vorurteile angehen: Quiz „Let‘s talk about Selbsthilfe“</a:t>
            </a:r>
            <a:endParaRPr lang="de-DE" sz="2000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71475"/>
          </a:xfrm>
        </p:spPr>
        <p:txBody>
          <a:bodyPr/>
          <a:lstStyle/>
          <a:p>
            <a:r>
              <a:rPr lang="de-DE" sz="2000" b="1">
                <a:latin typeface="Lucida Sans Unicode" charset="0"/>
                <a:ea typeface="ＭＳ Ｐゴシック" charset="0"/>
                <a:cs typeface="ＭＳ Ｐゴシック" charset="0"/>
              </a:rPr>
              <a:t>Zielgruppengerechte Ansprache bei der NAKOS</a:t>
            </a:r>
          </a:p>
        </p:txBody>
      </p:sp>
      <p:sp>
        <p:nvSpPr>
          <p:cNvPr id="58370" name="Inhaltsplatzhalt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1910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de-DE" sz="1600">
                <a:latin typeface="Lucida Sans Unicode" charset="0"/>
                <a:ea typeface="ＭＳ Ｐゴシック" charset="0"/>
                <a:cs typeface="ＭＳ Ｐゴシック" charset="0"/>
              </a:rPr>
              <a:t>Comic-Film bei YouTube</a:t>
            </a:r>
          </a:p>
        </p:txBody>
      </p:sp>
      <p:sp>
        <p:nvSpPr>
          <p:cNvPr id="58371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altLang="ja-JP" sz="1200">
                <a:solidFill>
                  <a:schemeClr val="tx2"/>
                </a:solidFill>
                <a:latin typeface="Lucida Sans Unicode" charset="0"/>
              </a:rPr>
              <a:t>M. Walther, NAKOS</a:t>
            </a:r>
          </a:p>
        </p:txBody>
      </p:sp>
      <p:pic>
        <p:nvPicPr>
          <p:cNvPr id="58372" name="Bild 4" descr="Bild 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72009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Fußzeilenplatzhalt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altLang="ja-JP" sz="1200">
                <a:solidFill>
                  <a:schemeClr val="tx2"/>
                </a:solidFill>
                <a:latin typeface="Lucida Sans Unicode" charset="0"/>
              </a:rPr>
              <a:t>M. Walther, NAKOS</a:t>
            </a:r>
          </a:p>
        </p:txBody>
      </p:sp>
      <p:pic>
        <p:nvPicPr>
          <p:cNvPr id="60418" name="Bild 3" descr="Bildschirmfoto 2013-06-12 um 10.07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349500"/>
            <a:ext cx="3887788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Bild 5" descr="Bildschirmfoto 2013-06-12 um 10.10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42862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itel 1"/>
          <p:cNvSpPr txBox="1">
            <a:spLocks/>
          </p:cNvSpPr>
          <p:nvPr/>
        </p:nvSpPr>
        <p:spPr bwMode="auto">
          <a:xfrm>
            <a:off x="395288" y="620713"/>
            <a:ext cx="77724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</a:pPr>
            <a:r>
              <a:rPr lang="de-DE" sz="2000" b="1">
                <a:latin typeface="Lucida Sans Unicode" charset="0"/>
              </a:rPr>
              <a:t>Flankierende Maßnahmen</a:t>
            </a:r>
          </a:p>
        </p:txBody>
      </p:sp>
      <p:sp>
        <p:nvSpPr>
          <p:cNvPr id="60421" name="Textfeld 1"/>
          <p:cNvSpPr txBox="1">
            <a:spLocks noChangeArrowheads="1"/>
          </p:cNvSpPr>
          <p:nvPr/>
        </p:nvSpPr>
        <p:spPr bwMode="auto">
          <a:xfrm>
            <a:off x="4716463" y="1773238"/>
            <a:ext cx="23320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216000" rIns="216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</a:pPr>
            <a:r>
              <a:rPr lang="de-DE" sz="1400" b="1">
                <a:solidFill>
                  <a:srgbClr val="800000"/>
                </a:solidFill>
                <a:latin typeface="Lucida Sans Unicode" charset="0"/>
              </a:rPr>
              <a:t>YOU 2013, 2014, 2015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990600"/>
            <a:ext cx="7772400" cy="990600"/>
          </a:xfrm>
        </p:spPr>
        <p:txBody>
          <a:bodyPr/>
          <a:lstStyle/>
          <a:p>
            <a:pPr algn="ctr"/>
            <a:r>
              <a:rPr lang="de-DE" sz="2000" b="1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/>
            </a:r>
            <a:br>
              <a:rPr lang="de-DE" sz="2000" b="1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</a:br>
            <a:endParaRPr lang="de-DE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" name="Datumsplatzhalter 8"/>
          <p:cNvSpPr txBox="1">
            <a:spLocks noGrp="1"/>
          </p:cNvSpPr>
          <p:nvPr/>
        </p:nvSpPr>
        <p:spPr bwMode="auto">
          <a:xfrm>
            <a:off x="2438400" y="60198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DE" altLang="ja-JP" sz="1200">
              <a:solidFill>
                <a:schemeClr val="tx2"/>
              </a:solidFill>
              <a:latin typeface="Lucida Sans Unicode" charset="0"/>
            </a:endParaRPr>
          </a:p>
        </p:txBody>
      </p:sp>
      <p:pic>
        <p:nvPicPr>
          <p:cNvPr id="7" name="Bildplatzhalter 6" descr="DAGSHG_eEd_RGB.png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tretch>
            <a:fillRect/>
          </a:stretch>
        </p:blipFill>
        <p:spPr>
          <a:xfrm>
            <a:off x="755650" y="1125538"/>
            <a:ext cx="1368425" cy="1943100"/>
          </a:xfrm>
          <a:solidFill>
            <a:schemeClr val="bg2">
              <a:lumMod val="60000"/>
              <a:lumOff val="40000"/>
            </a:schemeClr>
          </a:solidFill>
          <a:effectLst>
            <a:outerShdw blurRad="50800" dist="38100" dir="5400000">
              <a:srgbClr val="000000">
                <a:alpha val="43000"/>
              </a:srgbClr>
            </a:outerShdw>
          </a:effectLst>
        </p:spPr>
      </p:pic>
      <p:pic>
        <p:nvPicPr>
          <p:cNvPr id="21508" name="Picture 10" descr="Bild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84313"/>
            <a:ext cx="2232025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itel 1"/>
          <p:cNvSpPr txBox="1">
            <a:spLocks/>
          </p:cNvSpPr>
          <p:nvPr/>
        </p:nvSpPr>
        <p:spPr bwMode="auto">
          <a:xfrm>
            <a:off x="685800" y="609600"/>
            <a:ext cx="446246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2000" b="1">
                <a:latin typeface="Lucida Sans Unicode" charset="0"/>
              </a:rPr>
              <a:t>PRINT-MATERIALIEN</a:t>
            </a:r>
            <a:endParaRPr lang="de-DE" sz="2000">
              <a:latin typeface="Lucida Sans Unicode" charset="0"/>
            </a:endParaRPr>
          </a:p>
        </p:txBody>
      </p:sp>
      <p:sp>
        <p:nvSpPr>
          <p:cNvPr id="21510" name="Fußzeilenplatzhalt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altLang="ja-JP" sz="1200">
                <a:solidFill>
                  <a:schemeClr val="tx2"/>
                </a:solidFill>
                <a:latin typeface="Lucida Sans Unicode" charset="0"/>
              </a:rPr>
              <a:t>M. Walther, NAKOS</a:t>
            </a:r>
          </a:p>
        </p:txBody>
      </p:sp>
      <p:pic>
        <p:nvPicPr>
          <p:cNvPr id="21511" name="Bild 1" descr="Bildschirmfoto 2016-05-23 um 09.50.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484313"/>
            <a:ext cx="90805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Bild 2" descr="Bildschirmfoto 2016-05-23 um 09.51.2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16338"/>
            <a:ext cx="1500188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Bild 3" descr="Bildschirmfoto 2016-05-23 um 09.51.5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716338"/>
            <a:ext cx="108108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Bild 4" descr="Bildschirmfoto 2016-05-23 um 09.52.5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716338"/>
            <a:ext cx="181451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Bild 5" descr="Bildschirmfoto 2016-05-23 um 09.53.5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96975"/>
            <a:ext cx="187166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Bild 7" descr="Bildschirmfoto 2016-05-23 um 09.55.38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716338"/>
            <a:ext cx="12319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Bild 8" descr="Bildschirmfoto 2016-05-23 um 09.56.38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941888"/>
            <a:ext cx="12382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Inhaltsplatzhalter 2"/>
          <p:cNvSpPr>
            <a:spLocks noGrp="1"/>
          </p:cNvSpPr>
          <p:nvPr>
            <p:ph idx="1"/>
          </p:nvPr>
        </p:nvSpPr>
        <p:spPr>
          <a:xfrm>
            <a:off x="684213" y="620713"/>
            <a:ext cx="7772400" cy="100806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de-DE" sz="2200" b="1" dirty="0">
              <a:solidFill>
                <a:schemeClr val="tx1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62466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altLang="ja-JP" sz="1200">
                <a:solidFill>
                  <a:schemeClr val="tx2"/>
                </a:solidFill>
                <a:latin typeface="Lucida Sans Unicode" charset="0"/>
              </a:rPr>
              <a:t>M. Walther, NAKOS</a:t>
            </a:r>
          </a:p>
        </p:txBody>
      </p:sp>
      <p:sp>
        <p:nvSpPr>
          <p:cNvPr id="44035" name="Rechteck 2"/>
          <p:cNvSpPr>
            <a:spLocks noChangeArrowheads="1"/>
          </p:cNvSpPr>
          <p:nvPr/>
        </p:nvSpPr>
        <p:spPr bwMode="auto">
          <a:xfrm>
            <a:off x="755650" y="2133600"/>
            <a:ext cx="7777163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de-DE" b="1" dirty="0">
                <a:solidFill>
                  <a:schemeClr val="accent1"/>
                </a:solidFill>
                <a:latin typeface="+mn-lt"/>
              </a:rPr>
              <a:t>“Wege entstehen dadurch, dass man sie geht.”</a:t>
            </a:r>
            <a:endParaRPr lang="de-DE" altLang="ja-JP" dirty="0">
              <a:solidFill>
                <a:schemeClr val="accent1"/>
              </a:solidFill>
              <a:latin typeface="+mn-lt"/>
            </a:endParaRPr>
          </a:p>
          <a:p>
            <a:pPr algn="ctr">
              <a:lnSpc>
                <a:spcPct val="130000"/>
              </a:lnSpc>
              <a:defRPr/>
            </a:pPr>
            <a:r>
              <a:rPr lang="de-DE" sz="2000" dirty="0">
                <a:solidFill>
                  <a:schemeClr val="accent1"/>
                </a:solidFill>
                <a:latin typeface="+mn-lt"/>
              </a:rPr>
              <a:t>Franz Kafka (1883 – 1924)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el 2"/>
          <p:cNvSpPr>
            <a:spLocks noGrp="1"/>
          </p:cNvSpPr>
          <p:nvPr>
            <p:ph type="ctrTitle" sz="quarter"/>
          </p:nvPr>
        </p:nvSpPr>
        <p:spPr>
          <a:xfrm>
            <a:off x="0" y="762000"/>
            <a:ext cx="8451850" cy="1071563"/>
          </a:xfrm>
          <a:solidFill>
            <a:schemeClr val="tx1">
              <a:alpha val="70195"/>
            </a:schemeClr>
          </a:solidFill>
        </p:spPr>
        <p:txBody>
          <a:bodyPr/>
          <a:lstStyle/>
          <a:p>
            <a:r>
              <a:rPr lang="de-DE" cap="none">
                <a:latin typeface="Lucida Sans Unicode" charset="0"/>
                <a:ea typeface="ＭＳ Ｐゴシック" charset="0"/>
                <a:cs typeface="ＭＳ Ｐゴシック" charset="0"/>
              </a:rPr>
              <a:t>VIELEN DANK FÜR IHRE AUFMERKSAMKEIT!</a:t>
            </a:r>
          </a:p>
        </p:txBody>
      </p:sp>
      <p:sp>
        <p:nvSpPr>
          <p:cNvPr id="64514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6443663" y="6453188"/>
            <a:ext cx="2592387" cy="2286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altLang="ja-JP" sz="1400">
                <a:solidFill>
                  <a:schemeClr val="tx2"/>
                </a:solidFill>
                <a:latin typeface="Lucida Sans Unicode" charset="0"/>
              </a:rPr>
              <a:t>M. Walther, NAKOS</a:t>
            </a:r>
          </a:p>
        </p:txBody>
      </p:sp>
      <p:sp>
        <p:nvSpPr>
          <p:cNvPr id="64515" name="Rectangle 15"/>
          <p:cNvSpPr txBox="1">
            <a:spLocks noChangeArrowheads="1"/>
          </p:cNvSpPr>
          <p:nvPr/>
        </p:nvSpPr>
        <p:spPr bwMode="auto">
          <a:xfrm>
            <a:off x="695325" y="4876800"/>
            <a:ext cx="38766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16000" rIns="2160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</a:pPr>
            <a:r>
              <a:rPr lang="de-DE" sz="900">
                <a:solidFill>
                  <a:schemeClr val="tx2"/>
                </a:solidFill>
                <a:latin typeface="Lucida Sans Unicode" charset="0"/>
              </a:rPr>
              <a:t>Wilmersdorfer Straße 39</a:t>
            </a:r>
            <a:br>
              <a:rPr lang="de-DE" sz="900">
                <a:solidFill>
                  <a:schemeClr val="tx2"/>
                </a:solidFill>
                <a:latin typeface="Lucida Sans Unicode" charset="0"/>
              </a:rPr>
            </a:br>
            <a:r>
              <a:rPr lang="de-DE" sz="900">
                <a:solidFill>
                  <a:schemeClr val="tx2"/>
                </a:solidFill>
                <a:latin typeface="Lucida Sans Unicode" charset="0"/>
              </a:rPr>
              <a:t>10627 Berlin</a:t>
            </a:r>
            <a:br>
              <a:rPr lang="de-DE" sz="900">
                <a:solidFill>
                  <a:schemeClr val="tx2"/>
                </a:solidFill>
                <a:latin typeface="Lucida Sans Unicode" charset="0"/>
              </a:rPr>
            </a:br>
            <a:r>
              <a:rPr lang="de-DE" sz="900">
                <a:solidFill>
                  <a:schemeClr val="tx2"/>
                </a:solidFill>
                <a:latin typeface="Lucida Sans Unicode" charset="0"/>
              </a:rPr>
              <a:t>Tel: 030 / 31 01 89 – 60</a:t>
            </a:r>
            <a:br>
              <a:rPr lang="de-DE" sz="900">
                <a:solidFill>
                  <a:schemeClr val="tx2"/>
                </a:solidFill>
                <a:latin typeface="Lucida Sans Unicode" charset="0"/>
              </a:rPr>
            </a:br>
            <a:r>
              <a:rPr lang="de-DE" sz="900">
                <a:solidFill>
                  <a:schemeClr val="tx2"/>
                </a:solidFill>
                <a:latin typeface="Lucida Sans Unicode" charset="0"/>
              </a:rPr>
              <a:t>Fax: 030 / 31 01 89 – 70</a:t>
            </a:r>
            <a:br>
              <a:rPr lang="de-DE" sz="900">
                <a:solidFill>
                  <a:schemeClr val="tx2"/>
                </a:solidFill>
                <a:latin typeface="Lucida Sans Unicode" charset="0"/>
              </a:rPr>
            </a:br>
            <a:r>
              <a:rPr lang="de-DE" sz="900">
                <a:solidFill>
                  <a:schemeClr val="tx2"/>
                </a:solidFill>
                <a:latin typeface="Lucida Sans Unicode" charset="0"/>
              </a:rPr>
              <a:t>E-Mail: selbsthilfe@nakos.de</a:t>
            </a:r>
            <a:r>
              <a:rPr lang="de-DE" sz="900" u="sng">
                <a:solidFill>
                  <a:schemeClr val="tx2"/>
                </a:solidFill>
                <a:latin typeface="Lucida Sans Unicode" charset="0"/>
              </a:rPr>
              <a:t/>
            </a:r>
            <a:br>
              <a:rPr lang="de-DE" sz="900" u="sng">
                <a:solidFill>
                  <a:schemeClr val="tx2"/>
                </a:solidFill>
                <a:latin typeface="Lucida Sans Unicode" charset="0"/>
              </a:rPr>
            </a:br>
            <a:r>
              <a:rPr lang="de-DE" sz="900">
                <a:solidFill>
                  <a:schemeClr val="tx2"/>
                </a:solidFill>
                <a:latin typeface="Lucida Sans Unicode" charset="0"/>
              </a:rPr>
              <a:t>Internet: http://www.nakos.de</a:t>
            </a:r>
            <a:endParaRPr lang="en-US" sz="900">
              <a:solidFill>
                <a:schemeClr val="tx2"/>
              </a:solidFill>
              <a:latin typeface="Lucida Sans Unicode" charset="0"/>
            </a:endParaRPr>
          </a:p>
        </p:txBody>
      </p:sp>
      <p:pic>
        <p:nvPicPr>
          <p:cNvPr id="64516" name="Picture 9" descr="NAKOS_Logo07_cmyk_300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25701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14" descr="DAGSHG_eEd_CMYK_magen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07125"/>
            <a:ext cx="32289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990600"/>
            <a:ext cx="7772400" cy="990600"/>
          </a:xfrm>
        </p:spPr>
        <p:txBody>
          <a:bodyPr/>
          <a:lstStyle/>
          <a:p>
            <a:pPr algn="ctr"/>
            <a:r>
              <a:rPr lang="de-DE" sz="1800" b="1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/>
            </a:r>
            <a:br>
              <a:rPr lang="de-DE" sz="1800" b="1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</a:br>
            <a:endParaRPr lang="de-DE" sz="2400" b="1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Datumsplatzhalter 8"/>
          <p:cNvSpPr txBox="1">
            <a:spLocks noGrp="1"/>
          </p:cNvSpPr>
          <p:nvPr/>
        </p:nvSpPr>
        <p:spPr bwMode="auto">
          <a:xfrm>
            <a:off x="2438400" y="60198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DE" altLang="ja-JP" sz="1100" b="1">
              <a:solidFill>
                <a:schemeClr val="tx2"/>
              </a:solidFill>
              <a:latin typeface="Lucida Sans Unicode" charset="0"/>
            </a:endParaRPr>
          </a:p>
        </p:txBody>
      </p:sp>
      <p:pic>
        <p:nvPicPr>
          <p:cNvPr id="23555" name="Bild 9" descr="Bild 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3455988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Bild 8" descr="Bild 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84313"/>
            <a:ext cx="3090862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Bild 10" descr="Bild 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508500"/>
            <a:ext cx="2592387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Fußzeilenplatzhalt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altLang="ja-JP" sz="1100" b="1">
                <a:solidFill>
                  <a:schemeClr val="tx2"/>
                </a:solidFill>
                <a:latin typeface="Lucida Sans Unicode" charset="0"/>
              </a:rPr>
              <a:t>M. Walther, NAKOS</a:t>
            </a:r>
          </a:p>
        </p:txBody>
      </p:sp>
      <p:sp>
        <p:nvSpPr>
          <p:cNvPr id="23559" name="Textfeld 1"/>
          <p:cNvSpPr txBox="1">
            <a:spLocks noChangeArrowheads="1"/>
          </p:cNvSpPr>
          <p:nvPr/>
        </p:nvSpPr>
        <p:spPr bwMode="auto">
          <a:xfrm>
            <a:off x="755650" y="333375"/>
            <a:ext cx="23701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216000" rIns="216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de-DE" sz="2000" b="1">
                <a:latin typeface="Lucida Sans Unicode" charset="0"/>
              </a:rPr>
              <a:t>INTERNETSEITEN</a:t>
            </a:r>
          </a:p>
        </p:txBody>
      </p:sp>
      <p:sp>
        <p:nvSpPr>
          <p:cNvPr id="2" name="Textfeld 1"/>
          <p:cNvSpPr txBox="1"/>
          <p:nvPr/>
        </p:nvSpPr>
        <p:spPr bwMode="auto">
          <a:xfrm>
            <a:off x="827088" y="908050"/>
            <a:ext cx="15700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216000" rIns="216000">
            <a:spAutoFit/>
          </a:bodyPr>
          <a:lstStyle/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de-DE" sz="1400" b="1" dirty="0" err="1">
                <a:latin typeface="+mn-lt"/>
                <a:ea typeface="ＭＳ Ｐゴシック" charset="-128"/>
                <a:cs typeface="ＭＳ Ｐゴシック" charset="-128"/>
              </a:rPr>
              <a:t>www.nakos.de</a:t>
            </a:r>
            <a:endParaRPr lang="de-DE" sz="1400" b="1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feld 13"/>
          <p:cNvSpPr txBox="1"/>
          <p:nvPr/>
        </p:nvSpPr>
        <p:spPr bwMode="auto">
          <a:xfrm>
            <a:off x="4716463" y="692150"/>
            <a:ext cx="410368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216000" rIns="216000">
            <a:spAutoFit/>
          </a:bodyPr>
          <a:lstStyle/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de-DE" sz="1400" b="1" dirty="0" err="1">
                <a:latin typeface="+mn-lt"/>
                <a:ea typeface="ＭＳ Ｐゴシック" charset="-128"/>
                <a:cs typeface="ＭＳ Ｐゴシック" charset="-128"/>
              </a:rPr>
              <a:t>www.schon</a:t>
            </a:r>
            <a:r>
              <a:rPr lang="de-DE" sz="1400" b="1" dirty="0">
                <a:latin typeface="+mn-lt"/>
                <a:ea typeface="ＭＳ Ｐゴシック" charset="-128"/>
                <a:cs typeface="ＭＳ Ｐゴシック" charset="-128"/>
              </a:rPr>
              <a:t>-mal-an-selbsthilfegruppen-</a:t>
            </a:r>
            <a:r>
              <a:rPr lang="de-DE" sz="1400" b="1" dirty="0" err="1">
                <a:latin typeface="+mn-lt"/>
                <a:ea typeface="ＭＳ Ｐゴシック" charset="-128"/>
                <a:cs typeface="ＭＳ Ｐゴシック" charset="-128"/>
              </a:rPr>
              <a:t>gedacht.de</a:t>
            </a:r>
            <a:endParaRPr lang="de-DE" sz="1400" b="1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feld 15"/>
          <p:cNvSpPr txBox="1"/>
          <p:nvPr/>
        </p:nvSpPr>
        <p:spPr bwMode="auto">
          <a:xfrm>
            <a:off x="1258888" y="4005263"/>
            <a:ext cx="28765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216000" rIns="216000">
            <a:spAutoFit/>
          </a:bodyPr>
          <a:lstStyle/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de-DE" sz="1400" b="1" dirty="0" err="1">
                <a:latin typeface="+mn-lt"/>
                <a:ea typeface="ＭＳ Ｐゴシック" charset="-128"/>
                <a:cs typeface="ＭＳ Ｐゴシック" charset="-128"/>
              </a:rPr>
              <a:t>www.selbsthilfe-interaktiv.de</a:t>
            </a:r>
            <a:endParaRPr lang="de-DE" sz="1400" b="1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Textfeld 16"/>
          <p:cNvSpPr txBox="1"/>
          <p:nvPr/>
        </p:nvSpPr>
        <p:spPr bwMode="auto">
          <a:xfrm>
            <a:off x="4716463" y="4005263"/>
            <a:ext cx="350361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216000" rIns="216000">
            <a:spAutoFit/>
          </a:bodyPr>
          <a:lstStyle/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de-DE" sz="1400" b="1" dirty="0" err="1">
                <a:latin typeface="+mn-lt"/>
                <a:ea typeface="ＭＳ Ｐゴシック" charset="-128"/>
                <a:cs typeface="ＭＳ Ｐゴシック" charset="-128"/>
              </a:rPr>
              <a:t>www.selbsthilfe</a:t>
            </a:r>
            <a:r>
              <a:rPr lang="de-DE" sz="1400" b="1" dirty="0">
                <a:latin typeface="+mn-lt"/>
                <a:ea typeface="ＭＳ Ｐゴシック" charset="-128"/>
                <a:cs typeface="ＭＳ Ｐゴシック" charset="-128"/>
              </a:rPr>
              <a:t>-bestimmt-</a:t>
            </a:r>
            <a:r>
              <a:rPr lang="de-DE" sz="1400" b="1" dirty="0" err="1">
                <a:latin typeface="+mn-lt"/>
                <a:ea typeface="ＭＳ Ｐゴシック" charset="-128"/>
                <a:cs typeface="ＭＳ Ｐゴシック" charset="-128"/>
              </a:rPr>
              <a:t>selbst.de</a:t>
            </a:r>
            <a:endParaRPr lang="de-DE" sz="1400" b="1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3564" name="Bild 2" descr="Bildschirmfoto 2016-05-23 um 09.43.2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581525"/>
            <a:ext cx="3529012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58813"/>
          </a:xfrm>
        </p:spPr>
        <p:txBody>
          <a:bodyPr/>
          <a:lstStyle/>
          <a:p>
            <a:r>
              <a:rPr lang="de-DE" sz="2000" b="1">
                <a:latin typeface="Lucida Sans Unicode" charset="0"/>
                <a:ea typeface="ＭＳ Ｐゴシック" charset="0"/>
                <a:cs typeface="ＭＳ Ｐゴシック" charset="0"/>
              </a:rPr>
              <a:t>Arbeitsschwerpunkt Junge Selbsthilfe bei der NAKOS</a:t>
            </a:r>
            <a:endParaRPr lang="de-DE" sz="2000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Inhaltsplatzhalter 2"/>
          <p:cNvSpPr>
            <a:spLocks noGrp="1"/>
          </p:cNvSpPr>
          <p:nvPr>
            <p:ph idx="1"/>
          </p:nvPr>
        </p:nvSpPr>
        <p:spPr>
          <a:xfrm>
            <a:off x="684213" y="1125538"/>
            <a:ext cx="7772400" cy="4681537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2400"/>
              </a:spcAft>
              <a:buFont typeface="Lucida Sans Unicode" charset="0"/>
              <a:buAutoNum type="arabicPeriod"/>
            </a:pPr>
            <a:r>
              <a:rPr lang="de-DE" sz="140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„Junge Menschen in der Selbsthilfe – Junge Menschen in die Selbsthilfe: Selbstsorge, Sorge und bürgerschaftliches Engagement stützen und erschließen</a:t>
            </a:r>
            <a:r>
              <a:rPr lang="ja-JP" altLang="de-DE" sz="140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“</a:t>
            </a:r>
            <a:r>
              <a:rPr lang="de-DE" altLang="ja-JP" sz="140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/>
            </a:r>
            <a:br>
              <a:rPr lang="de-DE" altLang="ja-JP" sz="140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</a:br>
            <a:r>
              <a:rPr lang="de-DE" altLang="ja-JP" sz="140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2009, Förderung durch das BMFSFJ</a:t>
            </a:r>
          </a:p>
          <a:p>
            <a:pPr>
              <a:spcBef>
                <a:spcPct val="0"/>
              </a:spcBef>
              <a:spcAft>
                <a:spcPts val="2400"/>
              </a:spcAft>
              <a:buFont typeface="Lucida Sans Unicode" charset="0"/>
              <a:buAutoNum type="arabicPeriod"/>
            </a:pPr>
            <a:r>
              <a:rPr lang="de-DE" sz="140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„Junge Menschen zur gemeinschaftlichen Selbsthilfe motivieren</a:t>
            </a:r>
            <a:r>
              <a:rPr lang="ja-JP" altLang="de-DE" sz="140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“</a:t>
            </a:r>
            <a:r>
              <a:rPr lang="de-DE" altLang="ja-JP" sz="140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/>
            </a:r>
            <a:br>
              <a:rPr lang="de-DE" altLang="ja-JP" sz="140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</a:br>
            <a:r>
              <a:rPr lang="de-DE" altLang="ja-JP" sz="140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Praxisprojekt in Kooperation mit Selbsthilfekontaktstellen</a:t>
            </a:r>
            <a:br>
              <a:rPr lang="de-DE" altLang="ja-JP" sz="140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</a:br>
            <a:r>
              <a:rPr lang="de-DE" altLang="ja-JP" sz="140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2011-12, Förderung durch die DAK</a:t>
            </a:r>
          </a:p>
          <a:p>
            <a:pPr>
              <a:spcBef>
                <a:spcPct val="0"/>
              </a:spcBef>
              <a:spcAft>
                <a:spcPts val="2400"/>
              </a:spcAft>
              <a:buFont typeface="Lucida Sans Unicode" charset="0"/>
              <a:buAutoNum type="arabicPeriod"/>
            </a:pPr>
            <a:r>
              <a:rPr lang="de-DE" altLang="ja-JP" sz="140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"Junge Menschen zur gemeinschaftlichen Selbsthilfe motivieren und vernetzen über das Portal www.schon-mal-an-selbsthilfegruppen-gedacht.de“</a:t>
            </a:r>
            <a:br>
              <a:rPr lang="de-DE" altLang="ja-JP" sz="140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</a:br>
            <a:r>
              <a:rPr lang="de-DE" altLang="ja-JP" sz="140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seit 2011, Förderung durch die Knappschaft</a:t>
            </a:r>
          </a:p>
          <a:p>
            <a:pPr>
              <a:spcBef>
                <a:spcPct val="0"/>
              </a:spcBef>
              <a:spcAft>
                <a:spcPts val="2400"/>
              </a:spcAft>
              <a:buFont typeface="Lucida Sans Unicode" charset="0"/>
              <a:buAutoNum type="arabicPeriod"/>
            </a:pPr>
            <a:r>
              <a:rPr lang="de-DE" altLang="ja-JP" sz="140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"Befragung jüngerer Erwachsener in Studium und Ausbildung zum Thema gemeinschaftliche Selbsthilfe“</a:t>
            </a:r>
            <a:br>
              <a:rPr lang="de-DE" altLang="ja-JP" sz="140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</a:br>
            <a:r>
              <a:rPr lang="de-DE" altLang="ja-JP" sz="140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2013-14, Förderung durch die BKK</a:t>
            </a:r>
          </a:p>
          <a:p>
            <a:pPr>
              <a:spcBef>
                <a:spcPct val="0"/>
              </a:spcBef>
              <a:spcAft>
                <a:spcPts val="2400"/>
              </a:spcAft>
              <a:buFont typeface="Lucida Sans Unicode" charset="0"/>
              <a:buAutoNum type="arabicPeriod"/>
            </a:pPr>
            <a:r>
              <a:rPr lang="de-DE" altLang="ja-JP" sz="140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„Junge Menschen für gemeinschaftliche Selbsthilfe begeistern“. Praxishilfe für Selbsthilfegruppen, Selbsthilfevereinigungen und Selbsthilfeunterstützungseinrichtungen (2015-16)</a:t>
            </a:r>
          </a:p>
          <a:p>
            <a:pPr>
              <a:spcBef>
                <a:spcPct val="0"/>
              </a:spcBef>
              <a:spcAft>
                <a:spcPts val="2400"/>
              </a:spcAft>
              <a:buFont typeface="Lucida Sans Unicode" charset="0"/>
              <a:buAutoNum type="arabicPeriod"/>
            </a:pPr>
            <a:endParaRPr lang="de-DE" altLang="ja-JP" sz="1500" b="1">
              <a:solidFill>
                <a:srgbClr val="660066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altLang="ja-JP" sz="1200">
                <a:solidFill>
                  <a:schemeClr val="tx2"/>
                </a:solidFill>
                <a:latin typeface="Lucida Sans Unicode" charset="0"/>
              </a:rPr>
              <a:t>M. Walther, NAKOS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400"/>
              </a:spcAft>
            </a:pPr>
            <a:r>
              <a:rPr lang="de-DE" sz="2400" b="1">
                <a:latin typeface="Lucida Sans Unicode" charset="0"/>
                <a:ea typeface="ＭＳ Ｐゴシック" charset="0"/>
                <a:cs typeface="ＭＳ Ｐゴシック" charset="0"/>
              </a:rPr>
              <a:t>Muss sich  die Selbsthilfe wandeln, um  langfristig erfolgreich zu sein?</a:t>
            </a:r>
            <a:br>
              <a:rPr lang="de-DE" sz="2400" b="1">
                <a:latin typeface="Lucida Sans Unicode" charset="0"/>
                <a:ea typeface="ＭＳ Ｐゴシック" charset="0"/>
                <a:cs typeface="ＭＳ Ｐゴシック" charset="0"/>
              </a:rPr>
            </a:br>
            <a:endParaRPr lang="de-DE" sz="2400" b="1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0" name="Inhaltsplatzhalt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13890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400"/>
              </a:spcAft>
              <a:buFont typeface="Arial" charset="0"/>
              <a:buNone/>
              <a:defRPr/>
            </a:pPr>
            <a:r>
              <a:rPr lang="de-DE" sz="1600" b="1" dirty="0">
                <a:latin typeface="Lucida Sans Unicode" charset="0"/>
                <a:ea typeface="ＭＳ Ｐゴシック" charset="0"/>
                <a:cs typeface="ＭＳ Ｐゴシック" charset="0"/>
              </a:rPr>
              <a:t>„Das Leben gehört dem Lebendigen an, und wer lebt, muss auf Wechsel gefasst sein.“</a:t>
            </a:r>
            <a:br>
              <a:rPr lang="de-DE" sz="1600" b="1" dirty="0">
                <a:latin typeface="Lucida Sans Unicode" charset="0"/>
                <a:ea typeface="ＭＳ Ｐゴシック" charset="0"/>
                <a:cs typeface="ＭＳ Ｐゴシック" charset="0"/>
              </a:rPr>
            </a:br>
            <a:r>
              <a:rPr lang="de-DE" sz="1200" b="1" kern="1200" dirty="0"/>
              <a:t>Johann Wolfgang von Goethe</a:t>
            </a:r>
            <a:br>
              <a:rPr lang="de-DE" sz="1200" b="1" kern="1200" dirty="0"/>
            </a:br>
            <a:r>
              <a:rPr lang="de-DE" sz="1200" b="1" kern="1200" dirty="0"/>
              <a:t>(1749 – 1832)</a:t>
            </a:r>
          </a:p>
          <a:p>
            <a:pPr marL="0" indent="0" algn="ctr">
              <a:spcAft>
                <a:spcPts val="400"/>
              </a:spcAft>
              <a:buFont typeface="Arial" charset="0"/>
              <a:buNone/>
              <a:defRPr/>
            </a:pPr>
            <a:endParaRPr lang="de-DE" sz="1600" dirty="0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400"/>
              </a:spcAft>
            </a:pPr>
            <a:r>
              <a:rPr lang="de-DE" altLang="ja-JP" sz="1100">
                <a:solidFill>
                  <a:schemeClr val="tx2"/>
                </a:solidFill>
                <a:latin typeface="Lucida Sans Unicode" charset="0"/>
              </a:rPr>
              <a:t>M. Walther, NAKOS</a:t>
            </a:r>
          </a:p>
        </p:txBody>
      </p:sp>
      <p:sp>
        <p:nvSpPr>
          <p:cNvPr id="25604" name="Rechteck 2"/>
          <p:cNvSpPr>
            <a:spLocks noChangeArrowheads="1"/>
          </p:cNvSpPr>
          <p:nvPr/>
        </p:nvSpPr>
        <p:spPr bwMode="auto">
          <a:xfrm>
            <a:off x="755650" y="4868863"/>
            <a:ext cx="799147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defRPr/>
            </a:pPr>
            <a:r>
              <a:rPr lang="de-DE" sz="1600" b="1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„Nur wer sich ändert, bleibt sich treu.“</a:t>
            </a:r>
          </a:p>
          <a:p>
            <a:pPr algn="ctr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defRPr/>
            </a:pPr>
            <a:r>
              <a:rPr lang="de-DE" sz="1600" b="1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de-DE" sz="1200" b="1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Wolf Biermann (*1936)</a:t>
            </a:r>
          </a:p>
          <a:p>
            <a:pPr algn="ctr">
              <a:spcBef>
                <a:spcPts val="0"/>
              </a:spcBef>
              <a:spcAft>
                <a:spcPts val="400"/>
              </a:spcAft>
              <a:defRPr/>
            </a:pPr>
            <a:endParaRPr lang="de-DE" sz="1050" dirty="0"/>
          </a:p>
          <a:p>
            <a:pPr algn="ctr">
              <a:spcBef>
                <a:spcPts val="0"/>
              </a:spcBef>
              <a:spcAft>
                <a:spcPts val="400"/>
              </a:spcAft>
              <a:defRPr/>
            </a:pPr>
            <a:endParaRPr lang="de-DE" sz="1050" dirty="0"/>
          </a:p>
        </p:txBody>
      </p:sp>
      <p:sp>
        <p:nvSpPr>
          <p:cNvPr id="2" name="Textfeld 1"/>
          <p:cNvSpPr txBox="1"/>
          <p:nvPr/>
        </p:nvSpPr>
        <p:spPr bwMode="auto">
          <a:xfrm>
            <a:off x="684213" y="3068638"/>
            <a:ext cx="76327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216000" rIns="216000">
            <a:spAutoFit/>
          </a:bodyPr>
          <a:lstStyle/>
          <a:p>
            <a:pPr algn="ctr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defRPr/>
            </a:pPr>
            <a:r>
              <a:rPr lang="de-DE" sz="1600" b="1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„Alles Leben steht unter dem Paradox, dass, wenn es beim Alten bleiben soll, es nicht beim Alten bleiben darf.“</a:t>
            </a:r>
            <a:br>
              <a:rPr lang="de-DE" sz="1600" b="1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</a:br>
            <a:r>
              <a:rPr lang="de-DE" sz="1200" b="1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Franz Xaver von Baader,</a:t>
            </a:r>
            <a:br>
              <a:rPr lang="de-DE" sz="1200" b="1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</a:br>
            <a:r>
              <a:rPr lang="de-DE" sz="1200" b="1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deutscher katholischer Theologe und Philosoph (1765 – 1841) </a:t>
            </a:r>
          </a:p>
          <a:p>
            <a:pPr algn="ctr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defRPr/>
            </a:pPr>
            <a:endParaRPr lang="de-DE" sz="1200" b="1" dirty="0" err="1">
              <a:solidFill>
                <a:schemeClr val="tx2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  <p:bldP spid="2560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58813"/>
          </a:xfrm>
        </p:spPr>
        <p:txBody>
          <a:bodyPr/>
          <a:lstStyle/>
          <a:p>
            <a:r>
              <a:rPr lang="de-DE" sz="2000" b="1">
                <a:latin typeface="Lucida Sans Unicode" charset="0"/>
                <a:ea typeface="ＭＳ Ｐゴシック" charset="0"/>
                <a:cs typeface="ＭＳ Ｐゴシック" charset="0"/>
              </a:rPr>
              <a:t>Arbeitsschwerpunkt Junge Selbsthilfe bei der NAKOS</a:t>
            </a:r>
            <a:endParaRPr lang="de-DE" sz="2000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8" name="Inhaltsplatzhalter 2"/>
          <p:cNvSpPr>
            <a:spLocks noGrp="1"/>
          </p:cNvSpPr>
          <p:nvPr>
            <p:ph idx="1"/>
          </p:nvPr>
        </p:nvSpPr>
        <p:spPr>
          <a:xfrm>
            <a:off x="684213" y="1125538"/>
            <a:ext cx="7772400" cy="4681537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2400"/>
              </a:spcAft>
              <a:buFont typeface="Lucida Sans Unicode" charset="0"/>
              <a:buAutoNum type="arabicPeriod"/>
            </a:pPr>
            <a:r>
              <a:rPr lang="de-DE" sz="140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„Junge Menschen in der Selbsthilfe – Junge Menschen in die Selbsthilfe: Selbstsorge, Sorge und bürgerschaftliches Engagement stützen und erschließen</a:t>
            </a:r>
            <a:r>
              <a:rPr lang="ja-JP" altLang="de-DE" sz="140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“</a:t>
            </a:r>
            <a:r>
              <a:rPr lang="de-DE" altLang="ja-JP" sz="140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/>
            </a:r>
            <a:br>
              <a:rPr lang="de-DE" altLang="ja-JP" sz="140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</a:br>
            <a:r>
              <a:rPr lang="de-DE" altLang="ja-JP" sz="140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2009, Förderung durch das BMFSFJ</a:t>
            </a:r>
          </a:p>
          <a:p>
            <a:pPr>
              <a:spcBef>
                <a:spcPct val="0"/>
              </a:spcBef>
              <a:spcAft>
                <a:spcPts val="2400"/>
              </a:spcAft>
              <a:buFont typeface="Lucida Sans Unicode" charset="0"/>
              <a:buAutoNum type="arabicPeriod"/>
            </a:pPr>
            <a:r>
              <a:rPr lang="de-DE" sz="140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„Junge Menschen zur gemeinschaftlichen Selbsthilfe motivieren</a:t>
            </a:r>
            <a:r>
              <a:rPr lang="ja-JP" altLang="de-DE" sz="140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“</a:t>
            </a:r>
            <a:r>
              <a:rPr lang="de-DE" altLang="ja-JP" sz="140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/>
            </a:r>
            <a:br>
              <a:rPr lang="de-DE" altLang="ja-JP" sz="140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</a:br>
            <a:r>
              <a:rPr lang="de-DE" altLang="ja-JP" sz="140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Praxisprojekt in Kooperation mit Selbsthilfekontaktstellen</a:t>
            </a:r>
            <a:br>
              <a:rPr lang="de-DE" altLang="ja-JP" sz="140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</a:br>
            <a:r>
              <a:rPr lang="de-DE" altLang="ja-JP" sz="140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2011-12, Förderung durch die DAK</a:t>
            </a:r>
          </a:p>
          <a:p>
            <a:pPr>
              <a:spcBef>
                <a:spcPct val="0"/>
              </a:spcBef>
              <a:spcAft>
                <a:spcPts val="2400"/>
              </a:spcAft>
              <a:buFont typeface="Lucida Sans Unicode" charset="0"/>
              <a:buAutoNum type="arabicPeriod"/>
            </a:pPr>
            <a:r>
              <a:rPr lang="de-DE" altLang="ja-JP" sz="140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"Junge Menschen zur gemeinschaftlichen Selbsthilfe motivieren und vernetzen über das Portal www.schon-mal-an-selbsthilfegruppen-gedacht.de“</a:t>
            </a:r>
            <a:br>
              <a:rPr lang="de-DE" altLang="ja-JP" sz="140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</a:br>
            <a:r>
              <a:rPr lang="de-DE" altLang="ja-JP" sz="140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seit 2011, Förderung durch die Knappschaft</a:t>
            </a:r>
          </a:p>
          <a:p>
            <a:pPr>
              <a:spcBef>
                <a:spcPct val="0"/>
              </a:spcBef>
              <a:spcAft>
                <a:spcPts val="2400"/>
              </a:spcAft>
              <a:buFont typeface="Lucida Sans Unicode" charset="0"/>
              <a:buAutoNum type="arabicPeriod"/>
            </a:pPr>
            <a:r>
              <a:rPr lang="de-DE" altLang="ja-JP" sz="1400" b="1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"Befragung jüngerer Erwachsener in Studium und Ausbildung zum Thema gemeinschaftliche Selbsthilfe“</a:t>
            </a:r>
            <a:br>
              <a:rPr lang="de-DE" altLang="ja-JP" sz="1400" b="1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</a:br>
            <a:r>
              <a:rPr lang="de-DE" altLang="ja-JP" sz="1400" b="1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2013-14, Förderung durch die BKK</a:t>
            </a:r>
          </a:p>
          <a:p>
            <a:pPr>
              <a:spcBef>
                <a:spcPct val="0"/>
              </a:spcBef>
              <a:spcAft>
                <a:spcPts val="2400"/>
              </a:spcAft>
              <a:buFont typeface="Lucida Sans Unicode" charset="0"/>
              <a:buAutoNum type="arabicPeriod"/>
            </a:pPr>
            <a:r>
              <a:rPr lang="de-DE" altLang="ja-JP" sz="1400" b="1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„Junge Menschen für gemeinschaftliche Selbsthilfe begeistern“. Praxishilfe für Selbsthilfegruppen, Selbsthilfevereinigungen und Selbsthilfeunterstützungseinrichtungen (2015-16)</a:t>
            </a:r>
          </a:p>
          <a:p>
            <a:pPr>
              <a:spcBef>
                <a:spcPct val="0"/>
              </a:spcBef>
              <a:spcAft>
                <a:spcPts val="2400"/>
              </a:spcAft>
              <a:buFont typeface="Lucida Sans Unicode" charset="0"/>
              <a:buAutoNum type="arabicPeriod"/>
            </a:pPr>
            <a:endParaRPr lang="de-DE" altLang="ja-JP" sz="1500" b="1">
              <a:solidFill>
                <a:srgbClr val="660066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altLang="ja-JP" sz="1200">
                <a:solidFill>
                  <a:schemeClr val="tx2"/>
                </a:solidFill>
                <a:latin typeface="Lucida Sans Unicode" charset="0"/>
              </a:rPr>
              <a:t>M. Walther, NAKOS</a:t>
            </a:r>
          </a:p>
        </p:txBody>
      </p:sp>
      <p:sp>
        <p:nvSpPr>
          <p:cNvPr id="3" name="Pfeil nach rechts 2"/>
          <p:cNvSpPr/>
          <p:nvPr/>
        </p:nvSpPr>
        <p:spPr bwMode="auto">
          <a:xfrm rot="20702569">
            <a:off x="366713" y="4305300"/>
            <a:ext cx="708025" cy="431800"/>
          </a:xfrm>
          <a:prstGeom prst="rightArrow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de-DE" u="sng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charset="0"/>
            </a:endParaRPr>
          </a:p>
        </p:txBody>
      </p:sp>
      <p:sp>
        <p:nvSpPr>
          <p:cNvPr id="7" name="Pfeil nach rechts 6"/>
          <p:cNvSpPr/>
          <p:nvPr/>
        </p:nvSpPr>
        <p:spPr bwMode="auto">
          <a:xfrm rot="20702569">
            <a:off x="223838" y="5168900"/>
            <a:ext cx="706437" cy="431800"/>
          </a:xfrm>
          <a:prstGeom prst="rightArrow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de-DE" u="sng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Inhaltsplatzhalter 2"/>
          <p:cNvSpPr>
            <a:spLocks noGrp="1"/>
          </p:cNvSpPr>
          <p:nvPr>
            <p:ph idx="1"/>
          </p:nvPr>
        </p:nvSpPr>
        <p:spPr>
          <a:xfrm>
            <a:off x="684213" y="1484313"/>
            <a:ext cx="7704137" cy="4751387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de-DE" sz="1600" b="1" dirty="0">
                <a:solidFill>
                  <a:srgbClr val="660066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Befragte: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 smtClean="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Studierende </a:t>
            </a:r>
            <a:r>
              <a:rPr lang="de-DE" sz="1600" dirty="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an (Fach-) Hochschulen für Sozialwesen / Soziale Arbeit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 smtClean="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Berufsschüler</a:t>
            </a:r>
            <a:r>
              <a:rPr lang="de-DE" sz="1600" dirty="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/innen f. </a:t>
            </a:r>
            <a:r>
              <a:rPr lang="de-DE" sz="1600" dirty="0" smtClean="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Gesundheitsberufe (56 % / 44 %)</a:t>
            </a:r>
            <a:endParaRPr lang="de-DE" sz="1600" dirty="0">
              <a:solidFill>
                <a:schemeClr val="accent1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 smtClean="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in </a:t>
            </a:r>
            <a:r>
              <a:rPr lang="de-DE" sz="1600" dirty="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Bayern, Berlin, Brandenburg, Hessen, </a:t>
            </a:r>
            <a:r>
              <a:rPr lang="de-DE" sz="1600" dirty="0" smtClean="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Mecklenburg-</a:t>
            </a:r>
            <a:r>
              <a:rPr lang="de-DE" sz="1600" dirty="0" err="1" smtClean="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Vorp</a:t>
            </a:r>
            <a:r>
              <a:rPr lang="de-DE" sz="1600" dirty="0" smtClean="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., </a:t>
            </a:r>
            <a:r>
              <a:rPr lang="de-DE" sz="1600" dirty="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Sachsen-</a:t>
            </a:r>
            <a:r>
              <a:rPr lang="de-DE" sz="1600" dirty="0" smtClean="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Anhalt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Wintersemester </a:t>
            </a:r>
            <a:r>
              <a:rPr lang="de-DE" sz="1600" dirty="0" smtClean="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2013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/>
              <a:t>Durchschnittsalter: 25 Jahre </a:t>
            </a:r>
            <a:r>
              <a:rPr lang="de-DE" sz="1600" dirty="0" smtClean="0"/>
              <a:t>/ 20 Jahre; 85 % Frauen</a:t>
            </a:r>
            <a:endParaRPr lang="de-DE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de-DE" sz="1600" dirty="0" smtClean="0">
              <a:solidFill>
                <a:schemeClr val="accent1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de-DE" sz="1600" b="1" dirty="0">
                <a:solidFill>
                  <a:srgbClr val="660066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Ziel: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 smtClean="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Wissen und Meinungen junger Menschen über Selbsthilfe erfragen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 smtClean="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Informationen über Selbsthilfe vermitteln / Auseinandersetzung anregen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de-DE" sz="1600" dirty="0" smtClean="0">
              <a:solidFill>
                <a:schemeClr val="accent1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de-DE" sz="1600" b="1" dirty="0" smtClean="0">
                <a:solidFill>
                  <a:srgbClr val="660066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Instrument: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 smtClean="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Print-Fragebögen (offene und geschlossene Fragen)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 err="1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n</a:t>
            </a:r>
            <a:r>
              <a:rPr lang="de-DE" sz="1600" dirty="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= 785 </a:t>
            </a:r>
            <a:r>
              <a:rPr lang="de-DE" sz="1600" dirty="0" smtClean="0">
                <a:solidFill>
                  <a:schemeClr val="accent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Fragebögen</a:t>
            </a:r>
            <a:endParaRPr lang="de-DE" sz="1600" dirty="0">
              <a:solidFill>
                <a:schemeClr val="accent1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de-DE" sz="1600" dirty="0" smtClean="0">
              <a:solidFill>
                <a:schemeClr val="accent1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de-DE" sz="1600" dirty="0" smtClean="0">
              <a:solidFill>
                <a:schemeClr val="accent1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altLang="ja-JP" sz="1000">
                <a:solidFill>
                  <a:schemeClr val="tx2"/>
                </a:solidFill>
                <a:latin typeface="Lucida Sans Unicode" charset="0"/>
              </a:rPr>
              <a:t>M. Walther, NAKOS</a:t>
            </a:r>
          </a:p>
        </p:txBody>
      </p:sp>
      <p:sp>
        <p:nvSpPr>
          <p:cNvPr id="31747" name="Textfeld 1"/>
          <p:cNvSpPr txBox="1">
            <a:spLocks noChangeArrowheads="1"/>
          </p:cNvSpPr>
          <p:nvPr/>
        </p:nvSpPr>
        <p:spPr bwMode="auto">
          <a:xfrm>
            <a:off x="1511300" y="660400"/>
            <a:ext cx="3111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216000" rIns="216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</a:pPr>
            <a:endParaRPr lang="de-DE" sz="1000">
              <a:solidFill>
                <a:schemeClr val="tx2"/>
              </a:solidFill>
              <a:latin typeface="Lucida Sans Unicode" charset="0"/>
            </a:endParaRPr>
          </a:p>
        </p:txBody>
      </p:sp>
      <p:sp>
        <p:nvSpPr>
          <p:cNvPr id="31748" name="Titel 1"/>
          <p:cNvSpPr>
            <a:spLocks noGrp="1"/>
          </p:cNvSpPr>
          <p:nvPr>
            <p:ph type="title"/>
          </p:nvPr>
        </p:nvSpPr>
        <p:spPr>
          <a:xfrm>
            <a:off x="684213" y="620713"/>
            <a:ext cx="7920037" cy="576262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de-DE" altLang="ja-JP" sz="1800" b="1">
                <a:latin typeface="Lucida Sans Unicode" charset="0"/>
                <a:ea typeface="ＭＳ Ｐゴシック" charset="0"/>
                <a:cs typeface="ＭＳ Ｐゴシック" charset="0"/>
              </a:rPr>
              <a:t>Befragung junger Erwachsener zu gemeinschaftlicher Selbsthilfe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el 1"/>
          <p:cNvSpPr>
            <a:spLocks noGrp="1"/>
          </p:cNvSpPr>
          <p:nvPr>
            <p:ph type="title"/>
          </p:nvPr>
        </p:nvSpPr>
        <p:spPr>
          <a:xfrm>
            <a:off x="539750" y="2276475"/>
            <a:ext cx="7772400" cy="990600"/>
          </a:xfrm>
        </p:spPr>
        <p:txBody>
          <a:bodyPr/>
          <a:lstStyle/>
          <a:p>
            <a:pPr algn="ctr"/>
            <a:r>
              <a:rPr lang="de-DE">
                <a:latin typeface="Lucida Sans Unicode" charset="0"/>
                <a:ea typeface="ＭＳ Ｐゴシック" charset="0"/>
                <a:cs typeface="ＭＳ Ｐゴシック" charset="0"/>
              </a:rPr>
              <a:t>Vorhandenes Wissen über Selbsthilfe?</a:t>
            </a:r>
          </a:p>
        </p:txBody>
      </p:sp>
      <p:sp>
        <p:nvSpPr>
          <p:cNvPr id="68610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altLang="ja-JP" sz="1200">
                <a:solidFill>
                  <a:schemeClr val="tx2"/>
                </a:solidFill>
                <a:latin typeface="Lucida Sans Unicode" charset="0"/>
              </a:rPr>
              <a:t>M. Walther, NAKOS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KOS Designvorlage">
  <a:themeElements>
    <a:clrScheme name="NAKOS Farben">
      <a:dk1>
        <a:srgbClr val="002788"/>
      </a:dk1>
      <a:lt1>
        <a:srgbClr val="FFFFFF"/>
      </a:lt1>
      <a:dk2>
        <a:srgbClr val="5D6C88"/>
      </a:dk2>
      <a:lt2>
        <a:srgbClr val="A1B5DA"/>
      </a:lt2>
      <a:accent1>
        <a:srgbClr val="465D88"/>
      </a:accent1>
      <a:accent2>
        <a:srgbClr val="28344A"/>
      </a:accent2>
      <a:accent3>
        <a:srgbClr val="336988"/>
      </a:accent3>
      <a:accent4>
        <a:srgbClr val="6C8387"/>
      </a:accent4>
      <a:accent5>
        <a:srgbClr val="756D87"/>
      </a:accent5>
      <a:accent6>
        <a:srgbClr val="6C7687"/>
      </a:accent6>
      <a:hlink>
        <a:srgbClr val="00218A"/>
      </a:hlink>
      <a:folHlink>
        <a:srgbClr val="52058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sng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sng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216000" rIns="216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1200"/>
          </a:spcAft>
          <a:buClr>
            <a:schemeClr val="tx1"/>
          </a:buClr>
          <a:buSzTx/>
          <a:buFontTx/>
          <a:buNone/>
          <a:tabLst/>
          <a:defRPr sz="1000" kern="1200" dirty="0" err="1" smtClean="0">
            <a:solidFill>
              <a:schemeClr val="tx2"/>
            </a:solidFill>
            <a:latin typeface="+mn-lt"/>
            <a:ea typeface="ＭＳ Ｐゴシック" charset="-128"/>
            <a:cs typeface="ＭＳ Ｐゴシック" charset="-128"/>
          </a:defRPr>
        </a:defPPr>
      </a:lstStyle>
    </a:txDef>
  </a:objectDefaults>
  <a:extraClrSchemeLst>
    <a:extraClrScheme>
      <a:clrScheme name="Neonrahmen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rahmen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rahm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rahmen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rahmen 5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6600"/>
        </a:accent1>
        <a:accent2>
          <a:srgbClr val="FF41FF"/>
        </a:accent2>
        <a:accent3>
          <a:srgbClr val="AAAAAA"/>
        </a:accent3>
        <a:accent4>
          <a:srgbClr val="D4D4D4"/>
        </a:accent4>
        <a:accent5>
          <a:srgbClr val="FFB8AA"/>
        </a:accent5>
        <a:accent6>
          <a:srgbClr val="E73AE7"/>
        </a:accent6>
        <a:hlink>
          <a:srgbClr val="FF0066"/>
        </a:hlink>
        <a:folHlink>
          <a:srgbClr val="CC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rahmen 6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4FC9"/>
        </a:accent1>
        <a:accent2>
          <a:srgbClr val="FF91B6"/>
        </a:accent2>
        <a:accent3>
          <a:srgbClr val="AAAAAA"/>
        </a:accent3>
        <a:accent4>
          <a:srgbClr val="D4D4D4"/>
        </a:accent4>
        <a:accent5>
          <a:srgbClr val="FFB2E1"/>
        </a:accent5>
        <a:accent6>
          <a:srgbClr val="E783A5"/>
        </a:accent6>
        <a:hlink>
          <a:srgbClr val="FF99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1511</Words>
  <Application>Microsoft Office PowerPoint</Application>
  <PresentationFormat>Bildschirmpräsentation (4:3)</PresentationFormat>
  <Paragraphs>242</Paragraphs>
  <Slides>31</Slides>
  <Notes>25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40" baseType="lpstr">
      <vt:lpstr>ＭＳ Ｐゴシック</vt:lpstr>
      <vt:lpstr>Arial</vt:lpstr>
      <vt:lpstr>Helvetica</vt:lpstr>
      <vt:lpstr>Lucida Sans Unicode</vt:lpstr>
      <vt:lpstr>Times</vt:lpstr>
      <vt:lpstr>Wingdings</vt:lpstr>
      <vt:lpstr>NAKOS Designvorlage</vt:lpstr>
      <vt:lpstr>Arbeitsblatt</vt:lpstr>
      <vt:lpstr>Microsoft Excel-Diagramm</vt:lpstr>
      <vt:lpstr>Die Zukunft der Selbsthilfe Muss sie sich wandeln, um langfristig erfolgreich zu sein?</vt:lpstr>
      <vt:lpstr>PowerPoint-Präsentation</vt:lpstr>
      <vt:lpstr> </vt:lpstr>
      <vt:lpstr> </vt:lpstr>
      <vt:lpstr>Arbeitsschwerpunkt Junge Selbsthilfe bei der NAKOS</vt:lpstr>
      <vt:lpstr>Muss sich  die Selbsthilfe wandeln, um  langfristig erfolgreich zu sein? </vt:lpstr>
      <vt:lpstr>Arbeitsschwerpunkt Junge Selbsthilfe bei der NAKOS</vt:lpstr>
      <vt:lpstr>Befragung junger Erwachsener zu gemeinschaftlicher Selbsthilfe</vt:lpstr>
      <vt:lpstr>Vorhandenes Wissen über Selbsthilfe?</vt:lpstr>
      <vt:lpstr>Gute und schlechte Nachrichten </vt:lpstr>
      <vt:lpstr>PowerPoint-Präsentation</vt:lpstr>
      <vt:lpstr>Vertraut mit den Motiven für den Besuch einer Selbsthilfegruppe: </vt:lpstr>
      <vt:lpstr>PowerPoint-Präsentation</vt:lpstr>
      <vt:lpstr>Meinungen und (Vor-) Urteile?</vt:lpstr>
      <vt:lpstr>Imageproblem?</vt:lpstr>
      <vt:lpstr>Frage: ...könnten Sie sich grundsätzlich vorstellen, eine Selbsthilfegruppe zu besuchen?“ </vt:lpstr>
      <vt:lpstr>Wünsche an gemeinschaftliche Selbsthilfe?</vt:lpstr>
      <vt:lpstr>PowerPoint-Präsentation</vt:lpstr>
      <vt:lpstr>PowerPoint-Präsentation</vt:lpstr>
      <vt:lpstr>Frage: Welche Empfehlungen hätten Sie für die Selbsthilfe? </vt:lpstr>
      <vt:lpstr>Fazit</vt:lpstr>
      <vt:lpstr>PowerPoint-Präsentation</vt:lpstr>
      <vt:lpstr>Was macht die NAKOS?</vt:lpstr>
      <vt:lpstr>Informationen und „Imagepflege“: www.schon-mal-an-selbsthilfegruppen-gedacht.de</vt:lpstr>
      <vt:lpstr>Zugänge ermöglichen</vt:lpstr>
      <vt:lpstr>Beispiele zeigen: „Gruppe des Monats“</vt:lpstr>
      <vt:lpstr>Vorurteile angehen: Quiz „Let‘s talk about Selbsthilfe“</vt:lpstr>
      <vt:lpstr>Zielgruppengerechte Ansprache bei der NAKOS</vt:lpstr>
      <vt:lpstr>PowerPoint-Präsentation</vt:lpstr>
      <vt:lpstr>PowerPoint-Präsentation</vt:lpstr>
      <vt:lpstr>VIELEN DANK FÜR IHRE AUFMERKSAMKEIT!</vt:lpstr>
    </vt:vector>
  </TitlesOfParts>
  <Manager/>
  <Company>NAKOS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Neue Selbsthilfeformen</dc:title>
  <dc:subject/>
  <dc:creator>Miriam Walther</dc:creator>
  <cp:keywords/>
  <dc:description/>
  <cp:lastModifiedBy>Kreiss, Stefanie (HAM)</cp:lastModifiedBy>
  <cp:revision>527</cp:revision>
  <cp:lastPrinted>2014-09-04T06:51:03Z</cp:lastPrinted>
  <dcterms:created xsi:type="dcterms:W3CDTF">2014-08-28T10:03:23Z</dcterms:created>
  <dcterms:modified xsi:type="dcterms:W3CDTF">2016-07-28T13:46:56Z</dcterms:modified>
  <cp:category/>
</cp:coreProperties>
</file>